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86" r:id="rId3"/>
    <p:sldId id="289" r:id="rId4"/>
    <p:sldId id="287" r:id="rId5"/>
    <p:sldId id="276" r:id="rId6"/>
    <p:sldId id="290" r:id="rId7"/>
    <p:sldId id="257" r:id="rId8"/>
    <p:sldId id="270" r:id="rId9"/>
    <p:sldId id="258" r:id="rId10"/>
    <p:sldId id="259" r:id="rId11"/>
    <p:sldId id="288" r:id="rId12"/>
    <p:sldId id="264" r:id="rId13"/>
    <p:sldId id="265" r:id="rId14"/>
    <p:sldId id="266" r:id="rId15"/>
    <p:sldId id="272" r:id="rId16"/>
    <p:sldId id="267" r:id="rId17"/>
    <p:sldId id="269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y.THINK-X301\Documents\Seminars\NTA%20slides\Lifecycle\Agg%20LC%20w%20human%20capita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ndy.THINK-X301\Documents\Seminars\NTA%20slides\Lifecycle\Agg%20LC%20w%20human%20capital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ndy.THINK-X301\Documents\Seminars\NTA%20slides\Lifecycle\Agg%20LC%20w%20human%20capit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%20Documents\NT%20ACCOUNTS\ABIJAN%20MEETING\Nigeria\TFR_H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Book2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Book2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Andy.THINK-X301\Documents\Seminars\NTA%20slides\Triangles\T%20Yl%20A%20triang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Nigeria!$B$39</c:f>
              <c:strCache>
                <c:ptCount val="1"/>
                <c:pt idx="0">
                  <c:v>Consumption</c:v>
                </c:pt>
              </c:strCache>
            </c:strRef>
          </c:tx>
          <c:spPr>
            <a:ln w="41275">
              <a:solidFill>
                <a:schemeClr val="tx2"/>
              </a:solidFill>
            </a:ln>
          </c:spPr>
          <c:marker>
            <c:symbol val="none"/>
          </c:marker>
          <c:cat>
            <c:strRef>
              <c:f>Nigeria!$C$38:$CO$38</c:f>
              <c:strCach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90+</c:v>
                </c:pt>
              </c:strCache>
            </c:strRef>
          </c:cat>
          <c:val>
            <c:numRef>
              <c:f>Nigeria!$C$39:$CO$39</c:f>
              <c:numCache>
                <c:formatCode>General</c:formatCode>
                <c:ptCount val="91"/>
                <c:pt idx="0">
                  <c:v>28.140999340482878</c:v>
                </c:pt>
                <c:pt idx="1">
                  <c:v>28.076670946516188</c:v>
                </c:pt>
                <c:pt idx="2">
                  <c:v>29.605539213889735</c:v>
                </c:pt>
                <c:pt idx="3">
                  <c:v>31.134407481263171</c:v>
                </c:pt>
                <c:pt idx="4">
                  <c:v>32.682511199871549</c:v>
                </c:pt>
                <c:pt idx="5">
                  <c:v>35.018894564035939</c:v>
                </c:pt>
                <c:pt idx="6">
                  <c:v>39.654779773551184</c:v>
                </c:pt>
                <c:pt idx="7">
                  <c:v>42.522950950681278</c:v>
                </c:pt>
                <c:pt idx="8">
                  <c:v>44.642888286822156</c:v>
                </c:pt>
                <c:pt idx="9">
                  <c:v>45.750539507019653</c:v>
                </c:pt>
                <c:pt idx="10">
                  <c:v>49.058833227694365</c:v>
                </c:pt>
                <c:pt idx="11">
                  <c:v>50.273782328729588</c:v>
                </c:pt>
                <c:pt idx="12">
                  <c:v>53.358785077074678</c:v>
                </c:pt>
                <c:pt idx="13">
                  <c:v>55.566081322112019</c:v>
                </c:pt>
                <c:pt idx="14">
                  <c:v>59.665982072540693</c:v>
                </c:pt>
                <c:pt idx="15">
                  <c:v>63.101767626255061</c:v>
                </c:pt>
                <c:pt idx="16">
                  <c:v>65.148028732994078</c:v>
                </c:pt>
                <c:pt idx="17">
                  <c:v>70.470730590362564</c:v>
                </c:pt>
                <c:pt idx="18">
                  <c:v>70.752988715537754</c:v>
                </c:pt>
                <c:pt idx="19">
                  <c:v>72.166527616115758</c:v>
                </c:pt>
                <c:pt idx="20">
                  <c:v>75.384487142603504</c:v>
                </c:pt>
                <c:pt idx="21">
                  <c:v>73.525475661669461</c:v>
                </c:pt>
                <c:pt idx="22">
                  <c:v>77.4072545047717</c:v>
                </c:pt>
                <c:pt idx="23">
                  <c:v>78.499250522887991</c:v>
                </c:pt>
                <c:pt idx="24">
                  <c:v>82.62344489478258</c:v>
                </c:pt>
                <c:pt idx="25">
                  <c:v>84.310090952684064</c:v>
                </c:pt>
                <c:pt idx="26">
                  <c:v>82.337269511867021</c:v>
                </c:pt>
                <c:pt idx="27">
                  <c:v>84.165961329857282</c:v>
                </c:pt>
                <c:pt idx="28">
                  <c:v>86.089710447695566</c:v>
                </c:pt>
                <c:pt idx="29">
                  <c:v>85.063995459674913</c:v>
                </c:pt>
                <c:pt idx="30">
                  <c:v>84.939043543399265</c:v>
                </c:pt>
                <c:pt idx="31">
                  <c:v>84.730699404955146</c:v>
                </c:pt>
                <c:pt idx="32">
                  <c:v>85.310406723884284</c:v>
                </c:pt>
                <c:pt idx="33">
                  <c:v>83.217919975760083</c:v>
                </c:pt>
                <c:pt idx="34">
                  <c:v>83.693438642851746</c:v>
                </c:pt>
                <c:pt idx="35">
                  <c:v>85.550361042117942</c:v>
                </c:pt>
                <c:pt idx="36">
                  <c:v>85.173765806797888</c:v>
                </c:pt>
                <c:pt idx="37">
                  <c:v>87.460873513998905</c:v>
                </c:pt>
                <c:pt idx="38">
                  <c:v>87.605899692286755</c:v>
                </c:pt>
                <c:pt idx="39">
                  <c:v>88.419447772820234</c:v>
                </c:pt>
                <c:pt idx="40">
                  <c:v>88.403535802189154</c:v>
                </c:pt>
                <c:pt idx="41">
                  <c:v>87.016724922246823</c:v>
                </c:pt>
                <c:pt idx="42">
                  <c:v>85.549645942471287</c:v>
                </c:pt>
                <c:pt idx="43">
                  <c:v>84.216292625106817</c:v>
                </c:pt>
                <c:pt idx="44">
                  <c:v>81.248645564984002</c:v>
                </c:pt>
                <c:pt idx="45">
                  <c:v>81.535941588180592</c:v>
                </c:pt>
                <c:pt idx="46">
                  <c:v>81.155938318423537</c:v>
                </c:pt>
                <c:pt idx="47">
                  <c:v>84.024344392568409</c:v>
                </c:pt>
                <c:pt idx="48">
                  <c:v>83.625444392887857</c:v>
                </c:pt>
                <c:pt idx="49">
                  <c:v>84.240118596479562</c:v>
                </c:pt>
                <c:pt idx="50">
                  <c:v>84.747818066662902</c:v>
                </c:pt>
                <c:pt idx="51">
                  <c:v>84.807256258757533</c:v>
                </c:pt>
                <c:pt idx="52">
                  <c:v>85.5044804431936</c:v>
                </c:pt>
                <c:pt idx="53">
                  <c:v>85.01497458617412</c:v>
                </c:pt>
                <c:pt idx="54">
                  <c:v>84.781879261458499</c:v>
                </c:pt>
                <c:pt idx="55">
                  <c:v>85.044638603315377</c:v>
                </c:pt>
                <c:pt idx="56">
                  <c:v>83.376895616063209</c:v>
                </c:pt>
                <c:pt idx="57">
                  <c:v>83.786824807769079</c:v>
                </c:pt>
                <c:pt idx="58">
                  <c:v>84.0945850334639</c:v>
                </c:pt>
                <c:pt idx="59">
                  <c:v>85.299727609263357</c:v>
                </c:pt>
                <c:pt idx="60">
                  <c:v>86.153179066914106</c:v>
                </c:pt>
                <c:pt idx="61">
                  <c:v>88.073468789294694</c:v>
                </c:pt>
                <c:pt idx="62">
                  <c:v>86.020817792822839</c:v>
                </c:pt>
                <c:pt idx="63">
                  <c:v>85.899489923226369</c:v>
                </c:pt>
                <c:pt idx="64">
                  <c:v>88.726160886504815</c:v>
                </c:pt>
                <c:pt idx="65">
                  <c:v>89.691900680547107</c:v>
                </c:pt>
                <c:pt idx="66">
                  <c:v>89.00389418724339</c:v>
                </c:pt>
                <c:pt idx="67">
                  <c:v>90.309300150921416</c:v>
                </c:pt>
                <c:pt idx="68">
                  <c:v>90.365309627125129</c:v>
                </c:pt>
                <c:pt idx="69">
                  <c:v>91.432324135677348</c:v>
                </c:pt>
                <c:pt idx="70">
                  <c:v>91.553219312827636</c:v>
                </c:pt>
                <c:pt idx="71">
                  <c:v>90.589726969648808</c:v>
                </c:pt>
                <c:pt idx="72">
                  <c:v>91.244487196793713</c:v>
                </c:pt>
                <c:pt idx="73">
                  <c:v>91.686601943273203</c:v>
                </c:pt>
                <c:pt idx="74">
                  <c:v>90.988605034345994</c:v>
                </c:pt>
                <c:pt idx="75">
                  <c:v>90.771287735207892</c:v>
                </c:pt>
                <c:pt idx="76">
                  <c:v>91.498700778090566</c:v>
                </c:pt>
                <c:pt idx="77">
                  <c:v>97.659852459225903</c:v>
                </c:pt>
                <c:pt idx="78">
                  <c:v>97.997898898090639</c:v>
                </c:pt>
                <c:pt idx="79">
                  <c:v>96.752747829638238</c:v>
                </c:pt>
                <c:pt idx="80">
                  <c:v>99.431378697619394</c:v>
                </c:pt>
                <c:pt idx="81">
                  <c:v>98.216440463199859</c:v>
                </c:pt>
                <c:pt idx="82">
                  <c:v>96.361946327361892</c:v>
                </c:pt>
                <c:pt idx="83">
                  <c:v>93.37907113293933</c:v>
                </c:pt>
                <c:pt idx="84">
                  <c:v>92.694607963791967</c:v>
                </c:pt>
                <c:pt idx="85">
                  <c:v>89.406511183723353</c:v>
                </c:pt>
                <c:pt idx="86">
                  <c:v>86.623263244971852</c:v>
                </c:pt>
                <c:pt idx="87">
                  <c:v>84.575197080085061</c:v>
                </c:pt>
                <c:pt idx="88">
                  <c:v>82.527130915197731</c:v>
                </c:pt>
                <c:pt idx="89">
                  <c:v>81.133064645536862</c:v>
                </c:pt>
                <c:pt idx="90">
                  <c:v>78.430998585424291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Nigeria!$B$40</c:f>
              <c:strCache>
                <c:ptCount val="1"/>
                <c:pt idx="0">
                  <c:v>Labor income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strRef>
              <c:f>Nigeria!$C$38:$CO$38</c:f>
              <c:strCach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90+</c:v>
                </c:pt>
              </c:strCache>
            </c:strRef>
          </c:cat>
          <c:val>
            <c:numRef>
              <c:f>Nigeria!$C$40:$CO$40</c:f>
              <c:numCache>
                <c:formatCode>General</c:formatCode>
                <c:ptCount val="91"/>
                <c:pt idx="0">
                  <c:v>0</c:v>
                </c:pt>
                <c:pt idx="1">
                  <c:v>2.1068159848338167E-3</c:v>
                </c:pt>
                <c:pt idx="2">
                  <c:v>7.3774924183854966E-3</c:v>
                </c:pt>
                <c:pt idx="3">
                  <c:v>9.8828096948160131E-3</c:v>
                </c:pt>
                <c:pt idx="4">
                  <c:v>1.3800733702292317E-2</c:v>
                </c:pt>
                <c:pt idx="5">
                  <c:v>2.9197355143599158E-2</c:v>
                </c:pt>
                <c:pt idx="6">
                  <c:v>4.7495792549261714E-2</c:v>
                </c:pt>
                <c:pt idx="7">
                  <c:v>8.3509289168473638E-2</c:v>
                </c:pt>
                <c:pt idx="8">
                  <c:v>0.10078483088996984</c:v>
                </c:pt>
                <c:pt idx="9">
                  <c:v>0.13398771513453603</c:v>
                </c:pt>
                <c:pt idx="10">
                  <c:v>0.14217063273850167</c:v>
                </c:pt>
                <c:pt idx="11">
                  <c:v>0.19687030594668395</c:v>
                </c:pt>
                <c:pt idx="12">
                  <c:v>0.24610361642778766</c:v>
                </c:pt>
                <c:pt idx="13">
                  <c:v>0.3690406953724783</c:v>
                </c:pt>
                <c:pt idx="14">
                  <c:v>0.66291135844351678</c:v>
                </c:pt>
                <c:pt idx="15">
                  <c:v>0.88699085260621768</c:v>
                </c:pt>
                <c:pt idx="16">
                  <c:v>1.62988395079561</c:v>
                </c:pt>
                <c:pt idx="17">
                  <c:v>2.7142908350440909</c:v>
                </c:pt>
                <c:pt idx="18">
                  <c:v>4.7506496563021399</c:v>
                </c:pt>
                <c:pt idx="19">
                  <c:v>6.6305395026033747</c:v>
                </c:pt>
                <c:pt idx="20">
                  <c:v>9.9882094766437124</c:v>
                </c:pt>
                <c:pt idx="21">
                  <c:v>13.481488106369351</c:v>
                </c:pt>
                <c:pt idx="22">
                  <c:v>17.706888279453228</c:v>
                </c:pt>
                <c:pt idx="23">
                  <c:v>23.357163829165291</c:v>
                </c:pt>
                <c:pt idx="24">
                  <c:v>29.923783203449705</c:v>
                </c:pt>
                <c:pt idx="25">
                  <c:v>37.236505301499626</c:v>
                </c:pt>
                <c:pt idx="26">
                  <c:v>42.970438433612706</c:v>
                </c:pt>
                <c:pt idx="27">
                  <c:v>51.131124305117865</c:v>
                </c:pt>
                <c:pt idx="28">
                  <c:v>61.639510552402562</c:v>
                </c:pt>
                <c:pt idx="29">
                  <c:v>68.71220419494577</c:v>
                </c:pt>
                <c:pt idx="30">
                  <c:v>79.875425923442933</c:v>
                </c:pt>
                <c:pt idx="31">
                  <c:v>84.825682734506969</c:v>
                </c:pt>
                <c:pt idx="32">
                  <c:v>90.290129267236537</c:v>
                </c:pt>
                <c:pt idx="33">
                  <c:v>97.263874908887473</c:v>
                </c:pt>
                <c:pt idx="34">
                  <c:v>101.99481466609586</c:v>
                </c:pt>
                <c:pt idx="35">
                  <c:v>108.99143240627173</c:v>
                </c:pt>
                <c:pt idx="36">
                  <c:v>112.98934444916007</c:v>
                </c:pt>
                <c:pt idx="37">
                  <c:v>113.68720758311765</c:v>
                </c:pt>
                <c:pt idx="38">
                  <c:v>120.5694800430267</c:v>
                </c:pt>
                <c:pt idx="39">
                  <c:v>128.87083132530316</c:v>
                </c:pt>
                <c:pt idx="40">
                  <c:v>138.69121435802396</c:v>
                </c:pt>
                <c:pt idx="41">
                  <c:v>141.24514722190696</c:v>
                </c:pt>
                <c:pt idx="42">
                  <c:v>144.82006300457579</c:v>
                </c:pt>
                <c:pt idx="43">
                  <c:v>151.24324339057921</c:v>
                </c:pt>
                <c:pt idx="44">
                  <c:v>152.44679279267424</c:v>
                </c:pt>
                <c:pt idx="45">
                  <c:v>156.96667321641192</c:v>
                </c:pt>
                <c:pt idx="46">
                  <c:v>150.51458076953418</c:v>
                </c:pt>
                <c:pt idx="47">
                  <c:v>145.772692905882</c:v>
                </c:pt>
                <c:pt idx="48">
                  <c:v>149.56758324690784</c:v>
                </c:pt>
                <c:pt idx="49">
                  <c:v>144.95421622333927</c:v>
                </c:pt>
                <c:pt idx="50">
                  <c:v>147.21575815484277</c:v>
                </c:pt>
                <c:pt idx="51">
                  <c:v>144.06485980125481</c:v>
                </c:pt>
                <c:pt idx="52">
                  <c:v>140.58735505997532</c:v>
                </c:pt>
                <c:pt idx="53">
                  <c:v>144.62221651015449</c:v>
                </c:pt>
                <c:pt idx="54">
                  <c:v>144.9728622806592</c:v>
                </c:pt>
                <c:pt idx="55">
                  <c:v>141.44524076258395</c:v>
                </c:pt>
                <c:pt idx="56">
                  <c:v>134.55900426937291</c:v>
                </c:pt>
                <c:pt idx="57">
                  <c:v>126.1283034966618</c:v>
                </c:pt>
                <c:pt idx="58">
                  <c:v>119.00542726825458</c:v>
                </c:pt>
                <c:pt idx="59">
                  <c:v>104.28000634076629</c:v>
                </c:pt>
                <c:pt idx="60">
                  <c:v>92.463742182772535</c:v>
                </c:pt>
                <c:pt idx="61">
                  <c:v>81.32532896870444</c:v>
                </c:pt>
                <c:pt idx="62">
                  <c:v>66.900208866826617</c:v>
                </c:pt>
                <c:pt idx="63">
                  <c:v>69.615124191974047</c:v>
                </c:pt>
                <c:pt idx="64">
                  <c:v>62.723835275318102</c:v>
                </c:pt>
                <c:pt idx="65">
                  <c:v>59.337921774345148</c:v>
                </c:pt>
                <c:pt idx="66">
                  <c:v>57.777112206742288</c:v>
                </c:pt>
                <c:pt idx="67">
                  <c:v>57.339177751700333</c:v>
                </c:pt>
                <c:pt idx="68">
                  <c:v>53.752426749321387</c:v>
                </c:pt>
                <c:pt idx="69">
                  <c:v>51.980993323070486</c:v>
                </c:pt>
                <c:pt idx="70">
                  <c:v>46.007945402284605</c:v>
                </c:pt>
                <c:pt idx="71">
                  <c:v>43.325918747957147</c:v>
                </c:pt>
                <c:pt idx="72">
                  <c:v>43.189244648075373</c:v>
                </c:pt>
                <c:pt idx="73">
                  <c:v>42.92450128298686</c:v>
                </c:pt>
                <c:pt idx="74">
                  <c:v>37.365592161673405</c:v>
                </c:pt>
                <c:pt idx="75">
                  <c:v>41.221910521473575</c:v>
                </c:pt>
                <c:pt idx="76">
                  <c:v>38.551731062038513</c:v>
                </c:pt>
                <c:pt idx="77">
                  <c:v>32.617714780477741</c:v>
                </c:pt>
                <c:pt idx="78">
                  <c:v>30.784599326087147</c:v>
                </c:pt>
                <c:pt idx="79">
                  <c:v>24.890750532283523</c:v>
                </c:pt>
                <c:pt idx="80">
                  <c:v>19.174839248096994</c:v>
                </c:pt>
                <c:pt idx="81">
                  <c:v>18.518291391268814</c:v>
                </c:pt>
                <c:pt idx="82">
                  <c:v>8.5651622628285722</c:v>
                </c:pt>
                <c:pt idx="83">
                  <c:v>5.0617590428836055</c:v>
                </c:pt>
                <c:pt idx="84">
                  <c:v>3.862848063824317</c:v>
                </c:pt>
                <c:pt idx="85">
                  <c:v>2.5520640785325437</c:v>
                </c:pt>
                <c:pt idx="86">
                  <c:v>2.6690949176913104</c:v>
                </c:pt>
                <c:pt idx="87">
                  <c:v>2.1029129954059491</c:v>
                </c:pt>
                <c:pt idx="88">
                  <c:v>0.58479913032657926</c:v>
                </c:pt>
                <c:pt idx="89">
                  <c:v>1.5915880802334335</c:v>
                </c:pt>
                <c:pt idx="9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823552"/>
        <c:axId val="74825088"/>
      </c:lineChart>
      <c:catAx>
        <c:axId val="74823552"/>
        <c:scaling>
          <c:orientation val="minMax"/>
        </c:scaling>
        <c:delete val="0"/>
        <c:axPos val="b"/>
        <c:majorTickMark val="out"/>
        <c:minorTickMark val="none"/>
        <c:tickLblPos val="nextTo"/>
        <c:crossAx val="7482508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748250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 capita flows (Naira 000s)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48235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Nigeria!$B$16</c:f>
              <c:strCache>
                <c:ptCount val="1"/>
                <c:pt idx="0">
                  <c:v>Consumption</c:v>
                </c:pt>
              </c:strCache>
            </c:strRef>
          </c:tx>
          <c:cat>
            <c:strRef>
              <c:f>Nigeria!$C$15:$CO$15</c:f>
              <c:strCach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90+</c:v>
                </c:pt>
              </c:strCache>
            </c:strRef>
          </c:cat>
          <c:val>
            <c:numRef>
              <c:f>Nigeria!$C$16:$CO$16</c:f>
              <c:numCache>
                <c:formatCode>General</c:formatCode>
                <c:ptCount val="91"/>
                <c:pt idx="0">
                  <c:v>145128.81808073699</c:v>
                </c:pt>
                <c:pt idx="1">
                  <c:v>138501.88085911301</c:v>
                </c:pt>
                <c:pt idx="2">
                  <c:v>140099.74714551799</c:v>
                </c:pt>
                <c:pt idx="3">
                  <c:v>141745.367864687</c:v>
                </c:pt>
                <c:pt idx="4">
                  <c:v>143549.302262479</c:v>
                </c:pt>
                <c:pt idx="5">
                  <c:v>148783.13144617499</c:v>
                </c:pt>
                <c:pt idx="6">
                  <c:v>163368.21517466501</c:v>
                </c:pt>
                <c:pt idx="7">
                  <c:v>170235.021101527</c:v>
                </c:pt>
                <c:pt idx="8">
                  <c:v>173986.10351979599</c:v>
                </c:pt>
                <c:pt idx="9">
                  <c:v>173821.48876628399</c:v>
                </c:pt>
                <c:pt idx="10">
                  <c:v>181991.44409494899</c:v>
                </c:pt>
                <c:pt idx="11">
                  <c:v>182414.39727720901</c:v>
                </c:pt>
                <c:pt idx="12">
                  <c:v>188981.23597775601</c:v>
                </c:pt>
                <c:pt idx="13">
                  <c:v>191294.23646708101</c:v>
                </c:pt>
                <c:pt idx="14">
                  <c:v>199050.01214470499</c:v>
                </c:pt>
                <c:pt idx="15">
                  <c:v>204039.691823031</c:v>
                </c:pt>
                <c:pt idx="16">
                  <c:v>204067.40502222499</c:v>
                </c:pt>
                <c:pt idx="17">
                  <c:v>213692.76555445301</c:v>
                </c:pt>
                <c:pt idx="18">
                  <c:v>207617.57008687401</c:v>
                </c:pt>
                <c:pt idx="19">
                  <c:v>204773.17160947699</c:v>
                </c:pt>
                <c:pt idx="20">
                  <c:v>206638.30231876901</c:v>
                </c:pt>
                <c:pt idx="21">
                  <c:v>194617.596073375</c:v>
                </c:pt>
                <c:pt idx="22">
                  <c:v>197188.55604878199</c:v>
                </c:pt>
                <c:pt idx="23">
                  <c:v>191479.218338704</c:v>
                </c:pt>
                <c:pt idx="24">
                  <c:v>192251.45389553101</c:v>
                </c:pt>
                <c:pt idx="25">
                  <c:v>186950.376019755</c:v>
                </c:pt>
                <c:pt idx="26">
                  <c:v>173645.349211591</c:v>
                </c:pt>
                <c:pt idx="27">
                  <c:v>169193.19294200299</c:v>
                </c:pt>
                <c:pt idx="28">
                  <c:v>165823.84802159001</c:v>
                </c:pt>
                <c:pt idx="29">
                  <c:v>157598.48970811701</c:v>
                </c:pt>
                <c:pt idx="30">
                  <c:v>151250.78495964399</c:v>
                </c:pt>
                <c:pt idx="31">
                  <c:v>145044.89208518199</c:v>
                </c:pt>
                <c:pt idx="32">
                  <c:v>140390.81489394</c:v>
                </c:pt>
                <c:pt idx="33">
                  <c:v>131563.037713998</c:v>
                </c:pt>
                <c:pt idx="34">
                  <c:v>127073.33806677601</c:v>
                </c:pt>
                <c:pt idx="35">
                  <c:v>124850.31479692399</c:v>
                </c:pt>
                <c:pt idx="36">
                  <c:v>119548.364558637</c:v>
                </c:pt>
                <c:pt idx="37">
                  <c:v>118137.599977287</c:v>
                </c:pt>
                <c:pt idx="38">
                  <c:v>113963.623915006</c:v>
                </c:pt>
                <c:pt idx="39">
                  <c:v>110846.68702260499</c:v>
                </c:pt>
                <c:pt idx="40">
                  <c:v>106835.93822755299</c:v>
                </c:pt>
                <c:pt idx="41">
                  <c:v>101391.887879402</c:v>
                </c:pt>
                <c:pt idx="42">
                  <c:v>96173.029876315501</c:v>
                </c:pt>
                <c:pt idx="43">
                  <c:v>91414.259155774693</c:v>
                </c:pt>
                <c:pt idx="44">
                  <c:v>85195.0547773664</c:v>
                </c:pt>
                <c:pt idx="45">
                  <c:v>82579.601640509296</c:v>
                </c:pt>
                <c:pt idx="46">
                  <c:v>79382.275286474396</c:v>
                </c:pt>
                <c:pt idx="47">
                  <c:v>79284.699174072404</c:v>
                </c:pt>
                <c:pt idx="48">
                  <c:v>75975.137863493306</c:v>
                </c:pt>
                <c:pt idx="49">
                  <c:v>73552.4905100256</c:v>
                </c:pt>
                <c:pt idx="50">
                  <c:v>71095.707306486103</c:v>
                </c:pt>
                <c:pt idx="51">
                  <c:v>68382.974168148998</c:v>
                </c:pt>
                <c:pt idx="52">
                  <c:v>65946.784117980598</c:v>
                </c:pt>
                <c:pt idx="53">
                  <c:v>62234.447011037497</c:v>
                </c:pt>
                <c:pt idx="54">
                  <c:v>58571.1373783823</c:v>
                </c:pt>
                <c:pt idx="55">
                  <c:v>55348.496561893902</c:v>
                </c:pt>
                <c:pt idx="56">
                  <c:v>50899.593728111802</c:v>
                </c:pt>
                <c:pt idx="57">
                  <c:v>48301.2611915331</c:v>
                </c:pt>
                <c:pt idx="58">
                  <c:v>46434.843396267897</c:v>
                </c:pt>
                <c:pt idx="59">
                  <c:v>45562.593603305198</c:v>
                </c:pt>
                <c:pt idx="60">
                  <c:v>44440.652817623501</c:v>
                </c:pt>
                <c:pt idx="61">
                  <c:v>43930.958158631402</c:v>
                </c:pt>
                <c:pt idx="62">
                  <c:v>41211.627575545703</c:v>
                </c:pt>
                <c:pt idx="63">
                  <c:v>39011.425147613103</c:v>
                </c:pt>
                <c:pt idx="64">
                  <c:v>37800.982310247397</c:v>
                </c:pt>
                <c:pt idx="65">
                  <c:v>35823.483283214598</c:v>
                </c:pt>
                <c:pt idx="66">
                  <c:v>33231.828992162002</c:v>
                </c:pt>
                <c:pt idx="67">
                  <c:v>31432.151917528201</c:v>
                </c:pt>
                <c:pt idx="68">
                  <c:v>29275.558994590101</c:v>
                </c:pt>
                <c:pt idx="69">
                  <c:v>27507.597580866801</c:v>
                </c:pt>
                <c:pt idx="70">
                  <c:v>25446.942648342501</c:v>
                </c:pt>
                <c:pt idx="71">
                  <c:v>23143.501087297998</c:v>
                </c:pt>
                <c:pt idx="72">
                  <c:v>21315.077187119801</c:v>
                </c:pt>
                <c:pt idx="73">
                  <c:v>19471.208594887099</c:v>
                </c:pt>
                <c:pt idx="74">
                  <c:v>17454.8900353688</c:v>
                </c:pt>
                <c:pt idx="75">
                  <c:v>15622.8278746821</c:v>
                </c:pt>
                <c:pt idx="76">
                  <c:v>14022.0843955416</c:v>
                </c:pt>
                <c:pt idx="77">
                  <c:v>13211.620160389</c:v>
                </c:pt>
                <c:pt idx="78">
                  <c:v>11589.133525789301</c:v>
                </c:pt>
                <c:pt idx="79">
                  <c:v>9892.9684655805104</c:v>
                </c:pt>
                <c:pt idx="80">
                  <c:v>8672.9020068998507</c:v>
                </c:pt>
                <c:pt idx="81">
                  <c:v>7184.2379705616804</c:v>
                </c:pt>
                <c:pt idx="82">
                  <c:v>5835.8721934776904</c:v>
                </c:pt>
                <c:pt idx="83">
                  <c:v>4644.3014818678703</c:v>
                </c:pt>
                <c:pt idx="84">
                  <c:v>3747.1795269362901</c:v>
                </c:pt>
                <c:pt idx="85">
                  <c:v>2863.2435206587402</c:v>
                </c:pt>
                <c:pt idx="86">
                  <c:v>2124.3489078196899</c:v>
                </c:pt>
                <c:pt idx="87">
                  <c:v>1551.0245392516799</c:v>
                </c:pt>
                <c:pt idx="88">
                  <c:v>1120.6359106974701</c:v>
                </c:pt>
                <c:pt idx="89">
                  <c:v>810.03251742103998</c:v>
                </c:pt>
                <c:pt idx="90">
                  <c:v>1647.05097029391</c:v>
                </c:pt>
              </c:numCache>
            </c:numRef>
          </c:val>
        </c:ser>
        <c:ser>
          <c:idx val="2"/>
          <c:order val="1"/>
          <c:tx>
            <c:strRef>
              <c:f>Nigeria!$B$18</c:f>
              <c:strCache>
                <c:ptCount val="1"/>
                <c:pt idx="0">
                  <c:v>Labor income</c:v>
                </c:pt>
              </c:strCache>
            </c:strRef>
          </c:tx>
          <c:spPr>
            <a:solidFill>
              <a:schemeClr val="tx1">
                <a:alpha val="62000"/>
              </a:schemeClr>
            </a:solidFill>
          </c:spPr>
          <c:cat>
            <c:strRef>
              <c:f>Nigeria!$C$15:$CO$15</c:f>
              <c:strCach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90+</c:v>
                </c:pt>
              </c:strCache>
            </c:strRef>
          </c:cat>
          <c:val>
            <c:numRef>
              <c:f>Nigeria!$C$18:$CO$18</c:f>
              <c:numCache>
                <c:formatCode>General</c:formatCode>
                <c:ptCount val="91"/>
                <c:pt idx="0">
                  <c:v>0</c:v>
                </c:pt>
                <c:pt idx="1">
                  <c:v>10.392897971393401</c:v>
                </c:pt>
                <c:pt idx="2">
                  <c:v>34.911872907177703</c:v>
                </c:pt>
                <c:pt idx="3">
                  <c:v>44.993388635111302</c:v>
                </c:pt>
                <c:pt idx="4">
                  <c:v>60.616079393621597</c:v>
                </c:pt>
                <c:pt idx="5">
                  <c:v>124.049430522918</c:v>
                </c:pt>
                <c:pt idx="6">
                  <c:v>195.671313808539</c:v>
                </c:pt>
                <c:pt idx="7">
                  <c:v>334.31841595981399</c:v>
                </c:pt>
                <c:pt idx="8">
                  <c:v>392.78731043984698</c:v>
                </c:pt>
                <c:pt idx="9">
                  <c:v>509.06381371752701</c:v>
                </c:pt>
                <c:pt idx="10">
                  <c:v>527.40428293281195</c:v>
                </c:pt>
                <c:pt idx="11">
                  <c:v>714.32815550306702</c:v>
                </c:pt>
                <c:pt idx="12">
                  <c:v>871.62714713122705</c:v>
                </c:pt>
                <c:pt idx="13">
                  <c:v>1270.47573567989</c:v>
                </c:pt>
                <c:pt idx="14">
                  <c:v>2211.52002138538</c:v>
                </c:pt>
                <c:pt idx="15">
                  <c:v>2868.0866958839101</c:v>
                </c:pt>
                <c:pt idx="16">
                  <c:v>5105.3914415338904</c:v>
                </c:pt>
                <c:pt idx="17">
                  <c:v>8230.7123851359702</c:v>
                </c:pt>
                <c:pt idx="18">
                  <c:v>13940.306351453</c:v>
                </c:pt>
                <c:pt idx="19">
                  <c:v>18814.2155134926</c:v>
                </c:pt>
                <c:pt idx="20">
                  <c:v>27378.930701664998</c:v>
                </c:pt>
                <c:pt idx="21">
                  <c:v>35684.703609761396</c:v>
                </c:pt>
                <c:pt idx="22">
                  <c:v>45106.828220179901</c:v>
                </c:pt>
                <c:pt idx="23">
                  <c:v>56973.938513127599</c:v>
                </c:pt>
                <c:pt idx="24">
                  <c:v>69627.825785331705</c:v>
                </c:pt>
                <c:pt idx="25">
                  <c:v>82568.748166619494</c:v>
                </c:pt>
                <c:pt idx="26">
                  <c:v>90622.592075444394</c:v>
                </c:pt>
                <c:pt idx="27">
                  <c:v>102785.47340525</c:v>
                </c:pt>
                <c:pt idx="28">
                  <c:v>118728.484238274</c:v>
                </c:pt>
                <c:pt idx="29">
                  <c:v>127303.444272997</c:v>
                </c:pt>
                <c:pt idx="30">
                  <c:v>142234.01119102299</c:v>
                </c:pt>
                <c:pt idx="31">
                  <c:v>145207.48777814201</c:v>
                </c:pt>
                <c:pt idx="32">
                  <c:v>148585.68035824</c:v>
                </c:pt>
                <c:pt idx="33">
                  <c:v>153768.93398170601</c:v>
                </c:pt>
                <c:pt idx="34">
                  <c:v>154860.66500901201</c:v>
                </c:pt>
                <c:pt idx="35">
                  <c:v>159059.6986422</c:v>
                </c:pt>
                <c:pt idx="36">
                  <c:v>158589.810060641</c:v>
                </c:pt>
                <c:pt idx="37">
                  <c:v>153562.76826848101</c:v>
                </c:pt>
                <c:pt idx="38">
                  <c:v>156844.857795132</c:v>
                </c:pt>
                <c:pt idx="39">
                  <c:v>161558.40220764099</c:v>
                </c:pt>
                <c:pt idx="40">
                  <c:v>167608.748625315</c:v>
                </c:pt>
                <c:pt idx="41">
                  <c:v>164578.84554296601</c:v>
                </c:pt>
                <c:pt idx="42">
                  <c:v>162803.528788358</c:v>
                </c:pt>
                <c:pt idx="43">
                  <c:v>164170.00340317201</c:v>
                </c:pt>
                <c:pt idx="44">
                  <c:v>159851.43841219999</c:v>
                </c:pt>
                <c:pt idx="45">
                  <c:v>158975.846633582</c:v>
                </c:pt>
                <c:pt idx="46">
                  <c:v>147225.084606816</c:v>
                </c:pt>
                <c:pt idx="47">
                  <c:v>137549.946844447</c:v>
                </c:pt>
                <c:pt idx="48">
                  <c:v>135884.69202873099</c:v>
                </c:pt>
                <c:pt idx="49">
                  <c:v>126563.729856868</c:v>
                </c:pt>
                <c:pt idx="50">
                  <c:v>123500.624457921</c:v>
                </c:pt>
                <c:pt idx="51">
                  <c:v>116164.394662985</c:v>
                </c:pt>
                <c:pt idx="52">
                  <c:v>108430.387575042</c:v>
                </c:pt>
                <c:pt idx="53">
                  <c:v>105869.39199631001</c:v>
                </c:pt>
                <c:pt idx="54">
                  <c:v>100153.777042282</c:v>
                </c:pt>
                <c:pt idx="55">
                  <c:v>92054.967257382596</c:v>
                </c:pt>
                <c:pt idx="56">
                  <c:v>82145.042690349699</c:v>
                </c:pt>
                <c:pt idx="57">
                  <c:v>72710.192143148597</c:v>
                </c:pt>
                <c:pt idx="58">
                  <c:v>65711.702796421203</c:v>
                </c:pt>
                <c:pt idx="59">
                  <c:v>55700.852546901297</c:v>
                </c:pt>
                <c:pt idx="60">
                  <c:v>47695.849521366101</c:v>
                </c:pt>
                <c:pt idx="61">
                  <c:v>40564.992764260802</c:v>
                </c:pt>
                <c:pt idx="62">
                  <c:v>32051.1541657991</c:v>
                </c:pt>
                <c:pt idx="63">
                  <c:v>31615.847882033398</c:v>
                </c:pt>
                <c:pt idx="64">
                  <c:v>26722.925504531799</c:v>
                </c:pt>
                <c:pt idx="65">
                  <c:v>23699.921984204098</c:v>
                </c:pt>
                <c:pt idx="66">
                  <c:v>21572.529270192401</c:v>
                </c:pt>
                <c:pt idx="67">
                  <c:v>19956.900816479301</c:v>
                </c:pt>
                <c:pt idx="68">
                  <c:v>17414.1199415509</c:v>
                </c:pt>
                <c:pt idx="69">
                  <c:v>15638.585803232399</c:v>
                </c:pt>
                <c:pt idx="70">
                  <c:v>12787.770400728799</c:v>
                </c:pt>
                <c:pt idx="71">
                  <c:v>11068.7324180531</c:v>
                </c:pt>
                <c:pt idx="72">
                  <c:v>10089.180306769</c:v>
                </c:pt>
                <c:pt idx="73">
                  <c:v>9115.7475639640707</c:v>
                </c:pt>
                <c:pt idx="74">
                  <c:v>7168.0657379267795</c:v>
                </c:pt>
                <c:pt idx="75">
                  <c:v>7094.7854636718603</c:v>
                </c:pt>
                <c:pt idx="76">
                  <c:v>5908.0142335263399</c:v>
                </c:pt>
                <c:pt idx="77">
                  <c:v>4412.5896909325902</c:v>
                </c:pt>
                <c:pt idx="78">
                  <c:v>3640.55593170374</c:v>
                </c:pt>
                <c:pt idx="79">
                  <c:v>2545.0792419259901</c:v>
                </c:pt>
                <c:pt idx="80">
                  <c:v>1672.52535341526</c:v>
                </c:pt>
                <c:pt idx="81">
                  <c:v>1354.5574603971399</c:v>
                </c:pt>
                <c:pt idx="82">
                  <c:v>518.72335696142397</c:v>
                </c:pt>
                <c:pt idx="83">
                  <c:v>251.751647756859</c:v>
                </c:pt>
                <c:pt idx="84">
                  <c:v>156.15563298009801</c:v>
                </c:pt>
                <c:pt idx="85">
                  <c:v>81.729852115004704</c:v>
                </c:pt>
                <c:pt idx="86">
                  <c:v>65.456883761461697</c:v>
                </c:pt>
                <c:pt idx="87">
                  <c:v>38.565321422749697</c:v>
                </c:pt>
                <c:pt idx="88">
                  <c:v>7.9409873907046196</c:v>
                </c:pt>
                <c:pt idx="89">
                  <c:v>15.890415393050599</c:v>
                </c:pt>
                <c:pt idx="9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861568"/>
        <c:axId val="74867840"/>
      </c:areaChart>
      <c:catAx>
        <c:axId val="74861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486784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74867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Naira (millions)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486156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9783257355988396"/>
          <c:y val="0.91872981915127139"/>
          <c:w val="0.75345765989777591"/>
          <c:h val="6.440855066101131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Nigeria!$B$16</c:f>
              <c:strCache>
                <c:ptCount val="1"/>
                <c:pt idx="0">
                  <c:v>Consumption</c:v>
                </c:pt>
              </c:strCache>
            </c:strRef>
          </c:tx>
          <c:cat>
            <c:strRef>
              <c:f>Nigeria!$C$15:$CO$15</c:f>
              <c:strCach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90+</c:v>
                </c:pt>
              </c:strCache>
            </c:strRef>
          </c:cat>
          <c:val>
            <c:numRef>
              <c:f>Nigeria!$C$16:$CO$16</c:f>
              <c:numCache>
                <c:formatCode>General</c:formatCode>
                <c:ptCount val="91"/>
                <c:pt idx="0">
                  <c:v>145128.81808073699</c:v>
                </c:pt>
                <c:pt idx="1">
                  <c:v>138501.88085911301</c:v>
                </c:pt>
                <c:pt idx="2">
                  <c:v>140099.74714551799</c:v>
                </c:pt>
                <c:pt idx="3">
                  <c:v>141745.367864687</c:v>
                </c:pt>
                <c:pt idx="4">
                  <c:v>143549.302262479</c:v>
                </c:pt>
                <c:pt idx="5">
                  <c:v>148783.13144617499</c:v>
                </c:pt>
                <c:pt idx="6">
                  <c:v>163368.21517466501</c:v>
                </c:pt>
                <c:pt idx="7">
                  <c:v>170235.021101527</c:v>
                </c:pt>
                <c:pt idx="8">
                  <c:v>173986.10351979599</c:v>
                </c:pt>
                <c:pt idx="9">
                  <c:v>173821.48876628399</c:v>
                </c:pt>
                <c:pt idx="10">
                  <c:v>181991.44409494899</c:v>
                </c:pt>
                <c:pt idx="11">
                  <c:v>182414.39727720901</c:v>
                </c:pt>
                <c:pt idx="12">
                  <c:v>188981.23597775601</c:v>
                </c:pt>
                <c:pt idx="13">
                  <c:v>191294.23646708101</c:v>
                </c:pt>
                <c:pt idx="14">
                  <c:v>199050.01214470499</c:v>
                </c:pt>
                <c:pt idx="15">
                  <c:v>204039.691823031</c:v>
                </c:pt>
                <c:pt idx="16">
                  <c:v>204067.40502222499</c:v>
                </c:pt>
                <c:pt idx="17">
                  <c:v>213692.76555445301</c:v>
                </c:pt>
                <c:pt idx="18">
                  <c:v>207617.57008687401</c:v>
                </c:pt>
                <c:pt idx="19">
                  <c:v>204773.17160947699</c:v>
                </c:pt>
                <c:pt idx="20">
                  <c:v>206638.30231876901</c:v>
                </c:pt>
                <c:pt idx="21">
                  <c:v>194617.596073375</c:v>
                </c:pt>
                <c:pt idx="22">
                  <c:v>197188.55604878199</c:v>
                </c:pt>
                <c:pt idx="23">
                  <c:v>191479.218338704</c:v>
                </c:pt>
                <c:pt idx="24">
                  <c:v>192251.45389553101</c:v>
                </c:pt>
                <c:pt idx="25">
                  <c:v>186950.376019755</c:v>
                </c:pt>
                <c:pt idx="26">
                  <c:v>173645.349211591</c:v>
                </c:pt>
                <c:pt idx="27">
                  <c:v>169193.19294200299</c:v>
                </c:pt>
                <c:pt idx="28">
                  <c:v>165823.84802159001</c:v>
                </c:pt>
                <c:pt idx="29">
                  <c:v>157598.48970811701</c:v>
                </c:pt>
                <c:pt idx="30">
                  <c:v>151250.78495964399</c:v>
                </c:pt>
                <c:pt idx="31">
                  <c:v>145044.89208518199</c:v>
                </c:pt>
                <c:pt idx="32">
                  <c:v>140390.81489394</c:v>
                </c:pt>
                <c:pt idx="33">
                  <c:v>131563.037713998</c:v>
                </c:pt>
                <c:pt idx="34">
                  <c:v>127073.33806677601</c:v>
                </c:pt>
                <c:pt idx="35">
                  <c:v>124850.31479692399</c:v>
                </c:pt>
                <c:pt idx="36">
                  <c:v>119548.364558637</c:v>
                </c:pt>
                <c:pt idx="37">
                  <c:v>118137.599977287</c:v>
                </c:pt>
                <c:pt idx="38">
                  <c:v>113963.623915006</c:v>
                </c:pt>
                <c:pt idx="39">
                  <c:v>110846.68702260499</c:v>
                </c:pt>
                <c:pt idx="40">
                  <c:v>106835.93822755299</c:v>
                </c:pt>
                <c:pt idx="41">
                  <c:v>101391.887879402</c:v>
                </c:pt>
                <c:pt idx="42">
                  <c:v>96173.029876315501</c:v>
                </c:pt>
                <c:pt idx="43">
                  <c:v>91414.259155774693</c:v>
                </c:pt>
                <c:pt idx="44">
                  <c:v>85195.0547773664</c:v>
                </c:pt>
                <c:pt idx="45">
                  <c:v>82579.601640509296</c:v>
                </c:pt>
                <c:pt idx="46">
                  <c:v>79382.275286474396</c:v>
                </c:pt>
                <c:pt idx="47">
                  <c:v>79284.699174072404</c:v>
                </c:pt>
                <c:pt idx="48">
                  <c:v>75975.137863493306</c:v>
                </c:pt>
                <c:pt idx="49">
                  <c:v>73552.4905100256</c:v>
                </c:pt>
                <c:pt idx="50">
                  <c:v>71095.707306486103</c:v>
                </c:pt>
                <c:pt idx="51">
                  <c:v>68382.974168148998</c:v>
                </c:pt>
                <c:pt idx="52">
                  <c:v>65946.784117980598</c:v>
                </c:pt>
                <c:pt idx="53">
                  <c:v>62234.447011037497</c:v>
                </c:pt>
                <c:pt idx="54">
                  <c:v>58571.1373783823</c:v>
                </c:pt>
                <c:pt idx="55">
                  <c:v>55348.496561893902</c:v>
                </c:pt>
                <c:pt idx="56">
                  <c:v>50899.593728111802</c:v>
                </c:pt>
                <c:pt idx="57">
                  <c:v>48301.2611915331</c:v>
                </c:pt>
                <c:pt idx="58">
                  <c:v>46434.843396267897</c:v>
                </c:pt>
                <c:pt idx="59">
                  <c:v>45562.593603305198</c:v>
                </c:pt>
                <c:pt idx="60">
                  <c:v>44440.652817623501</c:v>
                </c:pt>
                <c:pt idx="61">
                  <c:v>43930.958158631402</c:v>
                </c:pt>
                <c:pt idx="62">
                  <c:v>41211.627575545703</c:v>
                </c:pt>
                <c:pt idx="63">
                  <c:v>39011.425147613103</c:v>
                </c:pt>
                <c:pt idx="64">
                  <c:v>37800.982310247397</c:v>
                </c:pt>
                <c:pt idx="65">
                  <c:v>35823.483283214598</c:v>
                </c:pt>
                <c:pt idx="66">
                  <c:v>33231.828992162002</c:v>
                </c:pt>
                <c:pt idx="67">
                  <c:v>31432.151917528201</c:v>
                </c:pt>
                <c:pt idx="68">
                  <c:v>29275.558994590101</c:v>
                </c:pt>
                <c:pt idx="69">
                  <c:v>27507.597580866801</c:v>
                </c:pt>
                <c:pt idx="70">
                  <c:v>25446.942648342501</c:v>
                </c:pt>
                <c:pt idx="71">
                  <c:v>23143.501087297998</c:v>
                </c:pt>
                <c:pt idx="72">
                  <c:v>21315.077187119801</c:v>
                </c:pt>
                <c:pt idx="73">
                  <c:v>19471.208594887099</c:v>
                </c:pt>
                <c:pt idx="74">
                  <c:v>17454.8900353688</c:v>
                </c:pt>
                <c:pt idx="75">
                  <c:v>15622.8278746821</c:v>
                </c:pt>
                <c:pt idx="76">
                  <c:v>14022.0843955416</c:v>
                </c:pt>
                <c:pt idx="77">
                  <c:v>13211.620160389</c:v>
                </c:pt>
                <c:pt idx="78">
                  <c:v>11589.133525789301</c:v>
                </c:pt>
                <c:pt idx="79">
                  <c:v>9892.9684655805104</c:v>
                </c:pt>
                <c:pt idx="80">
                  <c:v>8672.9020068998507</c:v>
                </c:pt>
                <c:pt idx="81">
                  <c:v>7184.2379705616804</c:v>
                </c:pt>
                <c:pt idx="82">
                  <c:v>5835.8721934776904</c:v>
                </c:pt>
                <c:pt idx="83">
                  <c:v>4644.3014818678703</c:v>
                </c:pt>
                <c:pt idx="84">
                  <c:v>3747.1795269362901</c:v>
                </c:pt>
                <c:pt idx="85">
                  <c:v>2863.2435206587402</c:v>
                </c:pt>
                <c:pt idx="86">
                  <c:v>2124.3489078196899</c:v>
                </c:pt>
                <c:pt idx="87">
                  <c:v>1551.0245392516799</c:v>
                </c:pt>
                <c:pt idx="88">
                  <c:v>1120.6359106974701</c:v>
                </c:pt>
                <c:pt idx="89">
                  <c:v>810.03251742103998</c:v>
                </c:pt>
                <c:pt idx="90">
                  <c:v>1647.05097029391</c:v>
                </c:pt>
              </c:numCache>
            </c:numRef>
          </c:val>
        </c:ser>
        <c:ser>
          <c:idx val="1"/>
          <c:order val="1"/>
          <c:tx>
            <c:strRef>
              <c:f>Nigeria!$B$17</c:f>
              <c:strCache>
                <c:ptCount val="1"/>
                <c:pt idx="0">
                  <c:v>Human capital spending</c:v>
                </c:pt>
              </c:strCache>
            </c:strRef>
          </c:tx>
          <c:cat>
            <c:strRef>
              <c:f>Nigeria!$C$15:$CO$15</c:f>
              <c:strCach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90+</c:v>
                </c:pt>
              </c:strCache>
            </c:strRef>
          </c:cat>
          <c:val>
            <c:numRef>
              <c:f>Nigeria!$C$17:$CO$17</c:f>
              <c:numCache>
                <c:formatCode>General</c:formatCode>
                <c:ptCount val="91"/>
                <c:pt idx="0">
                  <c:v>26606.315346173287</c:v>
                </c:pt>
                <c:pt idx="1">
                  <c:v>25219.01509665342</c:v>
                </c:pt>
                <c:pt idx="2">
                  <c:v>23969.435286650649</c:v>
                </c:pt>
                <c:pt idx="3">
                  <c:v>22926.592802698451</c:v>
                </c:pt>
                <c:pt idx="4">
                  <c:v>25334.6606957191</c:v>
                </c:pt>
                <c:pt idx="5">
                  <c:v>37101.229049201298</c:v>
                </c:pt>
                <c:pt idx="6">
                  <c:v>41157.223684798359</c:v>
                </c:pt>
                <c:pt idx="7">
                  <c:v>42119.490869953603</c:v>
                </c:pt>
                <c:pt idx="8">
                  <c:v>39216.115429594531</c:v>
                </c:pt>
                <c:pt idx="9">
                  <c:v>44652.925804700841</c:v>
                </c:pt>
                <c:pt idx="10">
                  <c:v>42231.251774009579</c:v>
                </c:pt>
                <c:pt idx="11">
                  <c:v>45849.081347665284</c:v>
                </c:pt>
                <c:pt idx="12">
                  <c:v>46565.733018715953</c:v>
                </c:pt>
                <c:pt idx="13">
                  <c:v>52107.839690118097</c:v>
                </c:pt>
                <c:pt idx="14">
                  <c:v>55139.62364091882</c:v>
                </c:pt>
                <c:pt idx="15">
                  <c:v>52860.641916126493</c:v>
                </c:pt>
                <c:pt idx="16">
                  <c:v>59328.795252624433</c:v>
                </c:pt>
                <c:pt idx="17">
                  <c:v>52749.952571070229</c:v>
                </c:pt>
                <c:pt idx="18">
                  <c:v>25638.568700954049</c:v>
                </c:pt>
                <c:pt idx="19">
                  <c:v>29975.26931571637</c:v>
                </c:pt>
                <c:pt idx="20">
                  <c:v>19425.25724948732</c:v>
                </c:pt>
                <c:pt idx="21">
                  <c:v>22915.216773882803</c:v>
                </c:pt>
                <c:pt idx="22">
                  <c:v>19320.576265008931</c:v>
                </c:pt>
                <c:pt idx="23">
                  <c:v>23868.787322302873</c:v>
                </c:pt>
                <c:pt idx="24">
                  <c:v>18668.008133984469</c:v>
                </c:pt>
                <c:pt idx="25">
                  <c:v>6468.4040324341195</c:v>
                </c:pt>
                <c:pt idx="26">
                  <c:v>7143.4719261069604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</c:numCache>
            </c:numRef>
          </c:val>
        </c:ser>
        <c:ser>
          <c:idx val="2"/>
          <c:order val="2"/>
          <c:tx>
            <c:strRef>
              <c:f>Nigeria!$B$18</c:f>
              <c:strCache>
                <c:ptCount val="1"/>
                <c:pt idx="0">
                  <c:v>Labor income</c:v>
                </c:pt>
              </c:strCache>
            </c:strRef>
          </c:tx>
          <c:spPr>
            <a:solidFill>
              <a:schemeClr val="tx1">
                <a:alpha val="62000"/>
              </a:schemeClr>
            </a:solidFill>
          </c:spPr>
          <c:cat>
            <c:strRef>
              <c:f>Nigeria!$C$15:$CO$15</c:f>
              <c:strCach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90+</c:v>
                </c:pt>
              </c:strCache>
            </c:strRef>
          </c:cat>
          <c:val>
            <c:numRef>
              <c:f>Nigeria!$C$18:$CO$18</c:f>
              <c:numCache>
                <c:formatCode>General</c:formatCode>
                <c:ptCount val="91"/>
                <c:pt idx="0">
                  <c:v>0</c:v>
                </c:pt>
                <c:pt idx="1">
                  <c:v>10.392897971393401</c:v>
                </c:pt>
                <c:pt idx="2">
                  <c:v>34.911872907177703</c:v>
                </c:pt>
                <c:pt idx="3">
                  <c:v>44.993388635111302</c:v>
                </c:pt>
                <c:pt idx="4">
                  <c:v>60.616079393621597</c:v>
                </c:pt>
                <c:pt idx="5">
                  <c:v>124.049430522918</c:v>
                </c:pt>
                <c:pt idx="6">
                  <c:v>195.671313808539</c:v>
                </c:pt>
                <c:pt idx="7">
                  <c:v>334.31841595981399</c:v>
                </c:pt>
                <c:pt idx="8">
                  <c:v>392.78731043984698</c:v>
                </c:pt>
                <c:pt idx="9">
                  <c:v>509.06381371752701</c:v>
                </c:pt>
                <c:pt idx="10">
                  <c:v>527.40428293281195</c:v>
                </c:pt>
                <c:pt idx="11">
                  <c:v>714.32815550306702</c:v>
                </c:pt>
                <c:pt idx="12">
                  <c:v>871.62714713122705</c:v>
                </c:pt>
                <c:pt idx="13">
                  <c:v>1270.47573567989</c:v>
                </c:pt>
                <c:pt idx="14">
                  <c:v>2211.52002138538</c:v>
                </c:pt>
                <c:pt idx="15">
                  <c:v>2868.0866958839101</c:v>
                </c:pt>
                <c:pt idx="16">
                  <c:v>5105.3914415338904</c:v>
                </c:pt>
                <c:pt idx="17">
                  <c:v>8230.7123851359702</c:v>
                </c:pt>
                <c:pt idx="18">
                  <c:v>13940.306351453</c:v>
                </c:pt>
                <c:pt idx="19">
                  <c:v>18814.2155134926</c:v>
                </c:pt>
                <c:pt idx="20">
                  <c:v>27378.930701664998</c:v>
                </c:pt>
                <c:pt idx="21">
                  <c:v>35684.703609761396</c:v>
                </c:pt>
                <c:pt idx="22">
                  <c:v>45106.828220179901</c:v>
                </c:pt>
                <c:pt idx="23">
                  <c:v>56973.938513127599</c:v>
                </c:pt>
                <c:pt idx="24">
                  <c:v>69627.825785331705</c:v>
                </c:pt>
                <c:pt idx="25">
                  <c:v>82568.748166619494</c:v>
                </c:pt>
                <c:pt idx="26">
                  <c:v>90622.592075444394</c:v>
                </c:pt>
                <c:pt idx="27">
                  <c:v>102785.47340525</c:v>
                </c:pt>
                <c:pt idx="28">
                  <c:v>118728.484238274</c:v>
                </c:pt>
                <c:pt idx="29">
                  <c:v>127303.444272997</c:v>
                </c:pt>
                <c:pt idx="30">
                  <c:v>142234.01119102299</c:v>
                </c:pt>
                <c:pt idx="31">
                  <c:v>145207.48777814201</c:v>
                </c:pt>
                <c:pt idx="32">
                  <c:v>148585.68035824</c:v>
                </c:pt>
                <c:pt idx="33">
                  <c:v>153768.93398170601</c:v>
                </c:pt>
                <c:pt idx="34">
                  <c:v>154860.66500901201</c:v>
                </c:pt>
                <c:pt idx="35">
                  <c:v>159059.6986422</c:v>
                </c:pt>
                <c:pt idx="36">
                  <c:v>158589.810060641</c:v>
                </c:pt>
                <c:pt idx="37">
                  <c:v>153562.76826848101</c:v>
                </c:pt>
                <c:pt idx="38">
                  <c:v>156844.857795132</c:v>
                </c:pt>
                <c:pt idx="39">
                  <c:v>161558.40220764099</c:v>
                </c:pt>
                <c:pt idx="40">
                  <c:v>167608.748625315</c:v>
                </c:pt>
                <c:pt idx="41">
                  <c:v>164578.84554296601</c:v>
                </c:pt>
                <c:pt idx="42">
                  <c:v>162803.528788358</c:v>
                </c:pt>
                <c:pt idx="43">
                  <c:v>164170.00340317201</c:v>
                </c:pt>
                <c:pt idx="44">
                  <c:v>159851.43841219999</c:v>
                </c:pt>
                <c:pt idx="45">
                  <c:v>158975.846633582</c:v>
                </c:pt>
                <c:pt idx="46">
                  <c:v>147225.084606816</c:v>
                </c:pt>
                <c:pt idx="47">
                  <c:v>137549.946844447</c:v>
                </c:pt>
                <c:pt idx="48">
                  <c:v>135884.69202873099</c:v>
                </c:pt>
                <c:pt idx="49">
                  <c:v>126563.729856868</c:v>
                </c:pt>
                <c:pt idx="50">
                  <c:v>123500.624457921</c:v>
                </c:pt>
                <c:pt idx="51">
                  <c:v>116164.394662985</c:v>
                </c:pt>
                <c:pt idx="52">
                  <c:v>108430.387575042</c:v>
                </c:pt>
                <c:pt idx="53">
                  <c:v>105869.39199631001</c:v>
                </c:pt>
                <c:pt idx="54">
                  <c:v>100153.777042282</c:v>
                </c:pt>
                <c:pt idx="55">
                  <c:v>92054.967257382596</c:v>
                </c:pt>
                <c:pt idx="56">
                  <c:v>82145.042690349699</c:v>
                </c:pt>
                <c:pt idx="57">
                  <c:v>72710.192143148597</c:v>
                </c:pt>
                <c:pt idx="58">
                  <c:v>65711.702796421203</c:v>
                </c:pt>
                <c:pt idx="59">
                  <c:v>55700.852546901297</c:v>
                </c:pt>
                <c:pt idx="60">
                  <c:v>47695.849521366101</c:v>
                </c:pt>
                <c:pt idx="61">
                  <c:v>40564.992764260802</c:v>
                </c:pt>
                <c:pt idx="62">
                  <c:v>32051.1541657991</c:v>
                </c:pt>
                <c:pt idx="63">
                  <c:v>31615.847882033398</c:v>
                </c:pt>
                <c:pt idx="64">
                  <c:v>26722.925504531799</c:v>
                </c:pt>
                <c:pt idx="65">
                  <c:v>23699.921984204098</c:v>
                </c:pt>
                <c:pt idx="66">
                  <c:v>21572.529270192401</c:v>
                </c:pt>
                <c:pt idx="67">
                  <c:v>19956.900816479301</c:v>
                </c:pt>
                <c:pt idx="68">
                  <c:v>17414.1199415509</c:v>
                </c:pt>
                <c:pt idx="69">
                  <c:v>15638.585803232399</c:v>
                </c:pt>
                <c:pt idx="70">
                  <c:v>12787.770400728799</c:v>
                </c:pt>
                <c:pt idx="71">
                  <c:v>11068.7324180531</c:v>
                </c:pt>
                <c:pt idx="72">
                  <c:v>10089.180306769</c:v>
                </c:pt>
                <c:pt idx="73">
                  <c:v>9115.7475639640707</c:v>
                </c:pt>
                <c:pt idx="74">
                  <c:v>7168.0657379267795</c:v>
                </c:pt>
                <c:pt idx="75">
                  <c:v>7094.7854636718603</c:v>
                </c:pt>
                <c:pt idx="76">
                  <c:v>5908.0142335263399</c:v>
                </c:pt>
                <c:pt idx="77">
                  <c:v>4412.5896909325902</c:v>
                </c:pt>
                <c:pt idx="78">
                  <c:v>3640.55593170374</c:v>
                </c:pt>
                <c:pt idx="79">
                  <c:v>2545.0792419259901</c:v>
                </c:pt>
                <c:pt idx="80">
                  <c:v>1672.52535341526</c:v>
                </c:pt>
                <c:pt idx="81">
                  <c:v>1354.5574603971399</c:v>
                </c:pt>
                <c:pt idx="82">
                  <c:v>518.72335696142397</c:v>
                </c:pt>
                <c:pt idx="83">
                  <c:v>251.751647756859</c:v>
                </c:pt>
                <c:pt idx="84">
                  <c:v>156.15563298009801</c:v>
                </c:pt>
                <c:pt idx="85">
                  <c:v>81.729852115004704</c:v>
                </c:pt>
                <c:pt idx="86">
                  <c:v>65.456883761461697</c:v>
                </c:pt>
                <c:pt idx="87">
                  <c:v>38.565321422749697</c:v>
                </c:pt>
                <c:pt idx="88">
                  <c:v>7.9409873907046196</c:v>
                </c:pt>
                <c:pt idx="89">
                  <c:v>15.890415393050599</c:v>
                </c:pt>
                <c:pt idx="9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038336"/>
        <c:axId val="77040256"/>
      </c:areaChart>
      <c:catAx>
        <c:axId val="77038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704025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770402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Naira (millions)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703833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9783257355988396"/>
          <c:y val="0.91872981915127139"/>
          <c:w val="0.75345765989777591"/>
          <c:h val="6.440855066101131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255902580942881"/>
          <c:y val="0.18403912649796419"/>
          <c:w val="0.72767083060140625"/>
          <c:h val="0.62548899095855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Africa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Sheet1!$A$2:$A$34</c:f>
              <c:numCache>
                <c:formatCode>0.00</c:formatCode>
                <c:ptCount val="33"/>
                <c:pt idx="0">
                  <c:v>1.22</c:v>
                </c:pt>
                <c:pt idx="1">
                  <c:v>1.268</c:v>
                </c:pt>
                <c:pt idx="2">
                  <c:v>1.2829999999999999</c:v>
                </c:pt>
                <c:pt idx="3">
                  <c:v>1.30646</c:v>
                </c:pt>
                <c:pt idx="4">
                  <c:v>1.3440000000000001</c:v>
                </c:pt>
                <c:pt idx="5">
                  <c:v>1.3740000000000001</c:v>
                </c:pt>
                <c:pt idx="6">
                  <c:v>1.46</c:v>
                </c:pt>
                <c:pt idx="7">
                  <c:v>1.47</c:v>
                </c:pt>
                <c:pt idx="8">
                  <c:v>1.7121999999999999</c:v>
                </c:pt>
                <c:pt idx="9">
                  <c:v>1.7589999999999999</c:v>
                </c:pt>
                <c:pt idx="10">
                  <c:v>1.774</c:v>
                </c:pt>
                <c:pt idx="11">
                  <c:v>1.798</c:v>
                </c:pt>
                <c:pt idx="12">
                  <c:v>1.802</c:v>
                </c:pt>
                <c:pt idx="13">
                  <c:v>1.804</c:v>
                </c:pt>
                <c:pt idx="14">
                  <c:v>1.8640000000000001</c:v>
                </c:pt>
                <c:pt idx="15">
                  <c:v>2.048</c:v>
                </c:pt>
                <c:pt idx="16">
                  <c:v>2.1389999999999998</c:v>
                </c:pt>
                <c:pt idx="17">
                  <c:v>2.1640000000000001</c:v>
                </c:pt>
                <c:pt idx="18">
                  <c:v>2.2530000000000001</c:v>
                </c:pt>
                <c:pt idx="19">
                  <c:v>2.2639999999999998</c:v>
                </c:pt>
                <c:pt idx="20">
                  <c:v>2.2829999999999999</c:v>
                </c:pt>
                <c:pt idx="21">
                  <c:v>2.3340000000000001</c:v>
                </c:pt>
                <c:pt idx="22">
                  <c:v>2.4289999999999998</c:v>
                </c:pt>
                <c:pt idx="23">
                  <c:v>2.552</c:v>
                </c:pt>
                <c:pt idx="24">
                  <c:v>2.6</c:v>
                </c:pt>
                <c:pt idx="25">
                  <c:v>2.613</c:v>
                </c:pt>
                <c:pt idx="26">
                  <c:v>2.657</c:v>
                </c:pt>
                <c:pt idx="27">
                  <c:v>3</c:v>
                </c:pt>
                <c:pt idx="28">
                  <c:v>3.5960000000000001</c:v>
                </c:pt>
                <c:pt idx="29">
                  <c:v>5.0999999999999996</c:v>
                </c:pt>
                <c:pt idx="30">
                  <c:v>5.1909999999999998</c:v>
                </c:pt>
                <c:pt idx="31">
                  <c:v>5.3659999999999997</c:v>
                </c:pt>
                <c:pt idx="32">
                  <c:v>5.5780000000000003</c:v>
                </c:pt>
              </c:numCache>
            </c:numRef>
          </c:xVal>
          <c:yVal>
            <c:numRef>
              <c:f>Sheet1!$B$2:$B$34</c:f>
              <c:numCache>
                <c:formatCode>General</c:formatCode>
                <c:ptCount val="33"/>
                <c:pt idx="24" formatCode="0">
                  <c:v>286.3</c:v>
                </c:pt>
                <c:pt idx="29" formatCode="0">
                  <c:v>157.1</c:v>
                </c:pt>
                <c:pt idx="30" formatCode="0">
                  <c:v>110.96624366262064</c:v>
                </c:pt>
                <c:pt idx="31" formatCode="0">
                  <c:v>77.861906290425438</c:v>
                </c:pt>
                <c:pt idx="32" formatCode="0">
                  <c:v>211.54652655580927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South, Southeast Asia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3300"/>
              </a:solidFill>
              <a:ln>
                <a:noFill/>
              </a:ln>
            </c:spPr>
          </c:marker>
          <c:xVal>
            <c:numRef>
              <c:f>Sheet1!$A$2:$A$34</c:f>
              <c:numCache>
                <c:formatCode>0.00</c:formatCode>
                <c:ptCount val="33"/>
                <c:pt idx="0">
                  <c:v>1.22</c:v>
                </c:pt>
                <c:pt idx="1">
                  <c:v>1.268</c:v>
                </c:pt>
                <c:pt idx="2">
                  <c:v>1.2829999999999999</c:v>
                </c:pt>
                <c:pt idx="3">
                  <c:v>1.30646</c:v>
                </c:pt>
                <c:pt idx="4">
                  <c:v>1.3440000000000001</c:v>
                </c:pt>
                <c:pt idx="5">
                  <c:v>1.3740000000000001</c:v>
                </c:pt>
                <c:pt idx="6">
                  <c:v>1.46</c:v>
                </c:pt>
                <c:pt idx="7">
                  <c:v>1.47</c:v>
                </c:pt>
                <c:pt idx="8">
                  <c:v>1.7121999999999999</c:v>
                </c:pt>
                <c:pt idx="9">
                  <c:v>1.7589999999999999</c:v>
                </c:pt>
                <c:pt idx="10">
                  <c:v>1.774</c:v>
                </c:pt>
                <c:pt idx="11">
                  <c:v>1.798</c:v>
                </c:pt>
                <c:pt idx="12">
                  <c:v>1.802</c:v>
                </c:pt>
                <c:pt idx="13">
                  <c:v>1.804</c:v>
                </c:pt>
                <c:pt idx="14">
                  <c:v>1.8640000000000001</c:v>
                </c:pt>
                <c:pt idx="15">
                  <c:v>2.048</c:v>
                </c:pt>
                <c:pt idx="16">
                  <c:v>2.1389999999999998</c:v>
                </c:pt>
                <c:pt idx="17">
                  <c:v>2.1640000000000001</c:v>
                </c:pt>
                <c:pt idx="18">
                  <c:v>2.2530000000000001</c:v>
                </c:pt>
                <c:pt idx="19">
                  <c:v>2.2639999999999998</c:v>
                </c:pt>
                <c:pt idx="20">
                  <c:v>2.2829999999999999</c:v>
                </c:pt>
                <c:pt idx="21">
                  <c:v>2.3340000000000001</c:v>
                </c:pt>
                <c:pt idx="22">
                  <c:v>2.4289999999999998</c:v>
                </c:pt>
                <c:pt idx="23">
                  <c:v>2.552</c:v>
                </c:pt>
                <c:pt idx="24">
                  <c:v>2.6</c:v>
                </c:pt>
                <c:pt idx="25">
                  <c:v>2.613</c:v>
                </c:pt>
                <c:pt idx="26">
                  <c:v>2.657</c:v>
                </c:pt>
                <c:pt idx="27">
                  <c:v>3</c:v>
                </c:pt>
                <c:pt idx="28">
                  <c:v>3.5960000000000001</c:v>
                </c:pt>
                <c:pt idx="29">
                  <c:v>5.0999999999999996</c:v>
                </c:pt>
                <c:pt idx="30">
                  <c:v>5.1909999999999998</c:v>
                </c:pt>
                <c:pt idx="31">
                  <c:v>5.3659999999999997</c:v>
                </c:pt>
                <c:pt idx="32">
                  <c:v>5.5780000000000003</c:v>
                </c:pt>
              </c:numCache>
            </c:numRef>
          </c:xVal>
          <c:yVal>
            <c:numRef>
              <c:f>Sheet1!$C$2:$C$34</c:f>
              <c:numCache>
                <c:formatCode>General</c:formatCode>
                <c:ptCount val="33"/>
                <c:pt idx="12" formatCode="0">
                  <c:v>330.60718163142661</c:v>
                </c:pt>
                <c:pt idx="14" formatCode="0">
                  <c:v>238.64504352025685</c:v>
                </c:pt>
                <c:pt idx="20" formatCode="0">
                  <c:v>221.21258934381319</c:v>
                </c:pt>
                <c:pt idx="27" formatCode="0">
                  <c:v>174.73111840295519</c:v>
                </c:pt>
                <c:pt idx="28" formatCode="0">
                  <c:v>235.03256516868731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East Asia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B050"/>
              </a:solidFill>
              <a:ln>
                <a:noFill/>
              </a:ln>
            </c:spPr>
          </c:marker>
          <c:xVal>
            <c:numRef>
              <c:f>Sheet1!$A$2:$A$34</c:f>
              <c:numCache>
                <c:formatCode>0.00</c:formatCode>
                <c:ptCount val="33"/>
                <c:pt idx="0">
                  <c:v>1.22</c:v>
                </c:pt>
                <c:pt idx="1">
                  <c:v>1.268</c:v>
                </c:pt>
                <c:pt idx="2">
                  <c:v>1.2829999999999999</c:v>
                </c:pt>
                <c:pt idx="3">
                  <c:v>1.30646</c:v>
                </c:pt>
                <c:pt idx="4">
                  <c:v>1.3440000000000001</c:v>
                </c:pt>
                <c:pt idx="5">
                  <c:v>1.3740000000000001</c:v>
                </c:pt>
                <c:pt idx="6">
                  <c:v>1.46</c:v>
                </c:pt>
                <c:pt idx="7">
                  <c:v>1.47</c:v>
                </c:pt>
                <c:pt idx="8">
                  <c:v>1.7121999999999999</c:v>
                </c:pt>
                <c:pt idx="9">
                  <c:v>1.7589999999999999</c:v>
                </c:pt>
                <c:pt idx="10">
                  <c:v>1.774</c:v>
                </c:pt>
                <c:pt idx="11">
                  <c:v>1.798</c:v>
                </c:pt>
                <c:pt idx="12">
                  <c:v>1.802</c:v>
                </c:pt>
                <c:pt idx="13">
                  <c:v>1.804</c:v>
                </c:pt>
                <c:pt idx="14">
                  <c:v>1.8640000000000001</c:v>
                </c:pt>
                <c:pt idx="15">
                  <c:v>2.048</c:v>
                </c:pt>
                <c:pt idx="16">
                  <c:v>2.1389999999999998</c:v>
                </c:pt>
                <c:pt idx="17">
                  <c:v>2.1640000000000001</c:v>
                </c:pt>
                <c:pt idx="18">
                  <c:v>2.2530000000000001</c:v>
                </c:pt>
                <c:pt idx="19">
                  <c:v>2.2639999999999998</c:v>
                </c:pt>
                <c:pt idx="20">
                  <c:v>2.2829999999999999</c:v>
                </c:pt>
                <c:pt idx="21">
                  <c:v>2.3340000000000001</c:v>
                </c:pt>
                <c:pt idx="22">
                  <c:v>2.4289999999999998</c:v>
                </c:pt>
                <c:pt idx="23">
                  <c:v>2.552</c:v>
                </c:pt>
                <c:pt idx="24">
                  <c:v>2.6</c:v>
                </c:pt>
                <c:pt idx="25">
                  <c:v>2.613</c:v>
                </c:pt>
                <c:pt idx="26">
                  <c:v>2.657</c:v>
                </c:pt>
                <c:pt idx="27">
                  <c:v>3</c:v>
                </c:pt>
                <c:pt idx="28">
                  <c:v>3.5960000000000001</c:v>
                </c:pt>
                <c:pt idx="29">
                  <c:v>5.0999999999999996</c:v>
                </c:pt>
                <c:pt idx="30">
                  <c:v>5.1909999999999998</c:v>
                </c:pt>
                <c:pt idx="31">
                  <c:v>5.3659999999999997</c:v>
                </c:pt>
                <c:pt idx="32">
                  <c:v>5.5780000000000003</c:v>
                </c:pt>
              </c:numCache>
            </c:numRef>
          </c:xVal>
          <c:yVal>
            <c:numRef>
              <c:f>Sheet1!$D$2:$D$34</c:f>
              <c:numCache>
                <c:formatCode>General</c:formatCode>
                <c:ptCount val="33"/>
                <c:pt idx="2" formatCode="0">
                  <c:v>528.79946516697225</c:v>
                </c:pt>
                <c:pt idx="6" formatCode="0">
                  <c:v>520.21976241006928</c:v>
                </c:pt>
                <c:pt idx="7" formatCode="0">
                  <c:v>427.0423319081529</c:v>
                </c:pt>
                <c:pt idx="9" formatCode="0">
                  <c:v>322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Europe, Australia, United States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Sheet1!$A$2:$A$34</c:f>
              <c:numCache>
                <c:formatCode>0.00</c:formatCode>
                <c:ptCount val="33"/>
                <c:pt idx="0">
                  <c:v>1.22</c:v>
                </c:pt>
                <c:pt idx="1">
                  <c:v>1.268</c:v>
                </c:pt>
                <c:pt idx="2">
                  <c:v>1.2829999999999999</c:v>
                </c:pt>
                <c:pt idx="3">
                  <c:v>1.30646</c:v>
                </c:pt>
                <c:pt idx="4">
                  <c:v>1.3440000000000001</c:v>
                </c:pt>
                <c:pt idx="5">
                  <c:v>1.3740000000000001</c:v>
                </c:pt>
                <c:pt idx="6">
                  <c:v>1.46</c:v>
                </c:pt>
                <c:pt idx="7">
                  <c:v>1.47</c:v>
                </c:pt>
                <c:pt idx="8">
                  <c:v>1.7121999999999999</c:v>
                </c:pt>
                <c:pt idx="9">
                  <c:v>1.7589999999999999</c:v>
                </c:pt>
                <c:pt idx="10">
                  <c:v>1.774</c:v>
                </c:pt>
                <c:pt idx="11">
                  <c:v>1.798</c:v>
                </c:pt>
                <c:pt idx="12">
                  <c:v>1.802</c:v>
                </c:pt>
                <c:pt idx="13">
                  <c:v>1.804</c:v>
                </c:pt>
                <c:pt idx="14">
                  <c:v>1.8640000000000001</c:v>
                </c:pt>
                <c:pt idx="15">
                  <c:v>2.048</c:v>
                </c:pt>
                <c:pt idx="16">
                  <c:v>2.1389999999999998</c:v>
                </c:pt>
                <c:pt idx="17">
                  <c:v>2.1640000000000001</c:v>
                </c:pt>
                <c:pt idx="18">
                  <c:v>2.2530000000000001</c:v>
                </c:pt>
                <c:pt idx="19">
                  <c:v>2.2639999999999998</c:v>
                </c:pt>
                <c:pt idx="20">
                  <c:v>2.2829999999999999</c:v>
                </c:pt>
                <c:pt idx="21">
                  <c:v>2.3340000000000001</c:v>
                </c:pt>
                <c:pt idx="22">
                  <c:v>2.4289999999999998</c:v>
                </c:pt>
                <c:pt idx="23">
                  <c:v>2.552</c:v>
                </c:pt>
                <c:pt idx="24">
                  <c:v>2.6</c:v>
                </c:pt>
                <c:pt idx="25">
                  <c:v>2.613</c:v>
                </c:pt>
                <c:pt idx="26">
                  <c:v>2.657</c:v>
                </c:pt>
                <c:pt idx="27">
                  <c:v>3</c:v>
                </c:pt>
                <c:pt idx="28">
                  <c:v>3.5960000000000001</c:v>
                </c:pt>
                <c:pt idx="29">
                  <c:v>5.0999999999999996</c:v>
                </c:pt>
                <c:pt idx="30">
                  <c:v>5.1909999999999998</c:v>
                </c:pt>
                <c:pt idx="31">
                  <c:v>5.3659999999999997</c:v>
                </c:pt>
                <c:pt idx="32">
                  <c:v>5.5780000000000003</c:v>
                </c:pt>
              </c:numCache>
            </c:numRef>
          </c:xVal>
          <c:yVal>
            <c:numRef>
              <c:f>Sheet1!$E$2:$E$34</c:f>
              <c:numCache>
                <c:formatCode>0</c:formatCode>
                <c:ptCount val="33"/>
                <c:pt idx="0">
                  <c:v>394.83339984506102</c:v>
                </c:pt>
                <c:pt idx="1">
                  <c:v>505.15722943598973</c:v>
                </c:pt>
                <c:pt idx="3">
                  <c:v>393.90942926707851</c:v>
                </c:pt>
                <c:pt idx="4">
                  <c:v>327</c:v>
                </c:pt>
                <c:pt idx="5">
                  <c:v>398</c:v>
                </c:pt>
                <c:pt idx="8">
                  <c:v>542.4894977323288</c:v>
                </c:pt>
                <c:pt idx="10">
                  <c:v>361</c:v>
                </c:pt>
                <c:pt idx="11">
                  <c:v>358.62225038788256</c:v>
                </c:pt>
                <c:pt idx="13">
                  <c:v>355.25926668225929</c:v>
                </c:pt>
                <c:pt idx="15">
                  <c:v>387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Latin America, Caribbean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Sheet1!$A$2:$A$34</c:f>
              <c:numCache>
                <c:formatCode>0.00</c:formatCode>
                <c:ptCount val="33"/>
                <c:pt idx="0">
                  <c:v>1.22</c:v>
                </c:pt>
                <c:pt idx="1">
                  <c:v>1.268</c:v>
                </c:pt>
                <c:pt idx="2">
                  <c:v>1.2829999999999999</c:v>
                </c:pt>
                <c:pt idx="3">
                  <c:v>1.30646</c:v>
                </c:pt>
                <c:pt idx="4">
                  <c:v>1.3440000000000001</c:v>
                </c:pt>
                <c:pt idx="5">
                  <c:v>1.3740000000000001</c:v>
                </c:pt>
                <c:pt idx="6">
                  <c:v>1.46</c:v>
                </c:pt>
                <c:pt idx="7">
                  <c:v>1.47</c:v>
                </c:pt>
                <c:pt idx="8">
                  <c:v>1.7121999999999999</c:v>
                </c:pt>
                <c:pt idx="9">
                  <c:v>1.7589999999999999</c:v>
                </c:pt>
                <c:pt idx="10">
                  <c:v>1.774</c:v>
                </c:pt>
                <c:pt idx="11">
                  <c:v>1.798</c:v>
                </c:pt>
                <c:pt idx="12">
                  <c:v>1.802</c:v>
                </c:pt>
                <c:pt idx="13">
                  <c:v>1.804</c:v>
                </c:pt>
                <c:pt idx="14">
                  <c:v>1.8640000000000001</c:v>
                </c:pt>
                <c:pt idx="15">
                  <c:v>2.048</c:v>
                </c:pt>
                <c:pt idx="16">
                  <c:v>2.1389999999999998</c:v>
                </c:pt>
                <c:pt idx="17">
                  <c:v>2.1640000000000001</c:v>
                </c:pt>
                <c:pt idx="18">
                  <c:v>2.2530000000000001</c:v>
                </c:pt>
                <c:pt idx="19">
                  <c:v>2.2639999999999998</c:v>
                </c:pt>
                <c:pt idx="20">
                  <c:v>2.2829999999999999</c:v>
                </c:pt>
                <c:pt idx="21">
                  <c:v>2.3340000000000001</c:v>
                </c:pt>
                <c:pt idx="22">
                  <c:v>2.4289999999999998</c:v>
                </c:pt>
                <c:pt idx="23">
                  <c:v>2.552</c:v>
                </c:pt>
                <c:pt idx="24">
                  <c:v>2.6</c:v>
                </c:pt>
                <c:pt idx="25">
                  <c:v>2.613</c:v>
                </c:pt>
                <c:pt idx="26">
                  <c:v>2.657</c:v>
                </c:pt>
                <c:pt idx="27">
                  <c:v>3</c:v>
                </c:pt>
                <c:pt idx="28">
                  <c:v>3.5960000000000001</c:v>
                </c:pt>
                <c:pt idx="29">
                  <c:v>5.0999999999999996</c:v>
                </c:pt>
                <c:pt idx="30">
                  <c:v>5.1909999999999998</c:v>
                </c:pt>
                <c:pt idx="31">
                  <c:v>5.3659999999999997</c:v>
                </c:pt>
                <c:pt idx="32">
                  <c:v>5.5780000000000003</c:v>
                </c:pt>
              </c:numCache>
            </c:numRef>
          </c:xVal>
          <c:yVal>
            <c:numRef>
              <c:f>Sheet1!$F$2:$F$34</c:f>
              <c:numCache>
                <c:formatCode>General</c:formatCode>
                <c:ptCount val="33"/>
                <c:pt idx="16" formatCode="0">
                  <c:v>397.16505683056874</c:v>
                </c:pt>
                <c:pt idx="17" formatCode="0">
                  <c:v>324</c:v>
                </c:pt>
                <c:pt idx="18" formatCode="0">
                  <c:v>292</c:v>
                </c:pt>
                <c:pt idx="19" formatCode="0">
                  <c:v>300.38821870445088</c:v>
                </c:pt>
                <c:pt idx="21" formatCode="0">
                  <c:v>332.58417237023531</c:v>
                </c:pt>
                <c:pt idx="22" formatCode="0">
                  <c:v>387.61991439566356</c:v>
                </c:pt>
                <c:pt idx="23" formatCode="0">
                  <c:v>349.35587787700962</c:v>
                </c:pt>
                <c:pt idx="25" formatCode="0">
                  <c:v>333.52426858009636</c:v>
                </c:pt>
                <c:pt idx="26" formatCode="0">
                  <c:v>326.60592569922596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Sheet1!$A$2:$A$34</c:f>
              <c:numCache>
                <c:formatCode>0.00</c:formatCode>
                <c:ptCount val="33"/>
                <c:pt idx="0">
                  <c:v>1.22</c:v>
                </c:pt>
                <c:pt idx="1">
                  <c:v>1.268</c:v>
                </c:pt>
                <c:pt idx="2">
                  <c:v>1.2829999999999999</c:v>
                </c:pt>
                <c:pt idx="3">
                  <c:v>1.30646</c:v>
                </c:pt>
                <c:pt idx="4">
                  <c:v>1.3440000000000001</c:v>
                </c:pt>
                <c:pt idx="5">
                  <c:v>1.3740000000000001</c:v>
                </c:pt>
                <c:pt idx="6">
                  <c:v>1.46</c:v>
                </c:pt>
                <c:pt idx="7">
                  <c:v>1.47</c:v>
                </c:pt>
                <c:pt idx="8">
                  <c:v>1.7121999999999999</c:v>
                </c:pt>
                <c:pt idx="9">
                  <c:v>1.7589999999999999</c:v>
                </c:pt>
                <c:pt idx="10">
                  <c:v>1.774</c:v>
                </c:pt>
                <c:pt idx="11">
                  <c:v>1.798</c:v>
                </c:pt>
                <c:pt idx="12">
                  <c:v>1.802</c:v>
                </c:pt>
                <c:pt idx="13">
                  <c:v>1.804</c:v>
                </c:pt>
                <c:pt idx="14">
                  <c:v>1.8640000000000001</c:v>
                </c:pt>
                <c:pt idx="15">
                  <c:v>2.048</c:v>
                </c:pt>
                <c:pt idx="16">
                  <c:v>2.1389999999999998</c:v>
                </c:pt>
                <c:pt idx="17">
                  <c:v>2.1640000000000001</c:v>
                </c:pt>
                <c:pt idx="18">
                  <c:v>2.2530000000000001</c:v>
                </c:pt>
                <c:pt idx="19">
                  <c:v>2.2639999999999998</c:v>
                </c:pt>
                <c:pt idx="20">
                  <c:v>2.2829999999999999</c:v>
                </c:pt>
                <c:pt idx="21">
                  <c:v>2.3340000000000001</c:v>
                </c:pt>
                <c:pt idx="22">
                  <c:v>2.4289999999999998</c:v>
                </c:pt>
                <c:pt idx="23">
                  <c:v>2.552</c:v>
                </c:pt>
                <c:pt idx="24">
                  <c:v>2.6</c:v>
                </c:pt>
                <c:pt idx="25">
                  <c:v>2.613</c:v>
                </c:pt>
                <c:pt idx="26">
                  <c:v>2.657</c:v>
                </c:pt>
                <c:pt idx="27">
                  <c:v>3</c:v>
                </c:pt>
                <c:pt idx="28">
                  <c:v>3.5960000000000001</c:v>
                </c:pt>
                <c:pt idx="29">
                  <c:v>5.0999999999999996</c:v>
                </c:pt>
                <c:pt idx="30">
                  <c:v>5.1909999999999998</c:v>
                </c:pt>
                <c:pt idx="31">
                  <c:v>5.3659999999999997</c:v>
                </c:pt>
                <c:pt idx="32">
                  <c:v>5.5780000000000003</c:v>
                </c:pt>
              </c:numCache>
            </c:numRef>
          </c:xVal>
          <c:yVal>
            <c:numRef>
              <c:f>Sheet1!$G$2:$G$34</c:f>
              <c:numCache>
                <c:formatCode>0</c:formatCode>
                <c:ptCount val="33"/>
                <c:pt idx="0">
                  <c:v>496.77250180025464</c:v>
                </c:pt>
                <c:pt idx="1">
                  <c:v>481.13914292633035</c:v>
                </c:pt>
                <c:pt idx="2">
                  <c:v>476.47343936747882</c:v>
                </c:pt>
                <c:pt idx="3">
                  <c:v>469.37295351915765</c:v>
                </c:pt>
                <c:pt idx="4">
                  <c:v>458.48345656328456</c:v>
                </c:pt>
                <c:pt idx="5">
                  <c:v>450.1730551408881</c:v>
                </c:pt>
                <c:pt idx="6">
                  <c:v>428.08748091711271</c:v>
                </c:pt>
                <c:pt idx="7">
                  <c:v>425.67305483918244</c:v>
                </c:pt>
                <c:pt idx="8">
                  <c:v>375.13885718937809</c:v>
                </c:pt>
                <c:pt idx="9">
                  <c:v>366.84958249377519</c:v>
                </c:pt>
                <c:pt idx="10">
                  <c:v>364.27749205423083</c:v>
                </c:pt>
                <c:pt idx="11">
                  <c:v>360.24384450039889</c:v>
                </c:pt>
                <c:pt idx="12">
                  <c:v>359.58112555915301</c:v>
                </c:pt>
                <c:pt idx="13">
                  <c:v>359.25077385033848</c:v>
                </c:pt>
                <c:pt idx="14">
                  <c:v>349.6421839952709</c:v>
                </c:pt>
                <c:pt idx="15">
                  <c:v>323.40542834363572</c:v>
                </c:pt>
                <c:pt idx="16">
                  <c:v>311.96268360271375</c:v>
                </c:pt>
                <c:pt idx="17">
                  <c:v>308.97343492591148</c:v>
                </c:pt>
                <c:pt idx="18">
                  <c:v>298.82531106455457</c:v>
                </c:pt>
                <c:pt idx="19">
                  <c:v>297.6217733263133</c:v>
                </c:pt>
                <c:pt idx="20">
                  <c:v>295.5679268864547</c:v>
                </c:pt>
                <c:pt idx="21">
                  <c:v>290.20636804161683</c:v>
                </c:pt>
                <c:pt idx="22">
                  <c:v>280.76958815454691</c:v>
                </c:pt>
                <c:pt idx="23">
                  <c:v>269.50943929826718</c:v>
                </c:pt>
                <c:pt idx="24">
                  <c:v>265</c:v>
                </c:pt>
                <c:pt idx="25">
                  <c:v>264</c:v>
                </c:pt>
                <c:pt idx="26">
                  <c:v>260.65404065209481</c:v>
                </c:pt>
                <c:pt idx="27">
                  <c:v>235.70708234163754</c:v>
                </c:pt>
                <c:pt idx="28">
                  <c:v>202.8444429040195</c:v>
                </c:pt>
                <c:pt idx="29">
                  <c:v>153</c:v>
                </c:pt>
                <c:pt idx="30">
                  <c:v>149.64365294227201</c:v>
                </c:pt>
                <c:pt idx="31">
                  <c:v>145.58839554949219</c:v>
                </c:pt>
                <c:pt idx="32">
                  <c:v>140.98834429185519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100160"/>
        <c:axId val="77102080"/>
      </c:scatterChart>
      <c:valAx>
        <c:axId val="77100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 smtClean="0"/>
                  <a:t>Total</a:t>
                </a:r>
                <a:r>
                  <a:rPr lang="en-US" b="0" baseline="0" dirty="0" smtClean="0"/>
                  <a:t> fertility rate (children per woman)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32041505563883632"/>
              <c:y val="0.8998968159372037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77102080"/>
        <c:crosses val="autoZero"/>
        <c:crossBetween val="midCat"/>
        <c:majorUnit val="1"/>
      </c:valAx>
      <c:valAx>
        <c:axId val="771020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Human capital spending (% average annual income age 30–49)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4.5510283913889039E-2"/>
              <c:y val="0.109895640473346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7100160"/>
        <c:crosses val="autoZero"/>
        <c:crossBetween val="midCat"/>
      </c:valAx>
    </c:plotArea>
    <c:legend>
      <c:legendPos val="t"/>
      <c:legendEntry>
        <c:idx val="5"/>
        <c:delete val="1"/>
      </c:legendEntry>
      <c:layout>
        <c:manualLayout>
          <c:xMode val="edge"/>
          <c:yMode val="edge"/>
          <c:x val="0.46516469243509723"/>
          <c:y val="5.5334658957906215E-2"/>
          <c:w val="0.52273479699893377"/>
          <c:h val="0.3082611816040743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37552250413141"/>
          <c:y val="4.1232756864296075E-2"/>
          <c:w val="0.7742160007776806"/>
          <c:h val="0.71680197509557886"/>
        </c:manualLayout>
      </c:layout>
      <c:areaChart>
        <c:grouping val="standard"/>
        <c:varyColors val="0"/>
        <c:ser>
          <c:idx val="0"/>
          <c:order val="0"/>
          <c:tx>
            <c:strRef>
              <c:f>Sheet1!$E$4</c:f>
              <c:strCache>
                <c:ptCount val="1"/>
                <c:pt idx="0">
                  <c:v>Consumption  </c:v>
                </c:pt>
              </c:strCache>
            </c:strRef>
          </c:tx>
          <c:cat>
            <c:strRef>
              <c:f>Sheet1!$F$3:$CR$3</c:f>
              <c:strCach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90+</c:v>
                </c:pt>
              </c:strCache>
            </c:strRef>
          </c:cat>
          <c:val>
            <c:numRef>
              <c:f>Sheet1!$F$4:$CR$4</c:f>
              <c:numCache>
                <c:formatCode>General</c:formatCode>
                <c:ptCount val="91"/>
                <c:pt idx="0">
                  <c:v>61183.021522499999</c:v>
                </c:pt>
                <c:pt idx="1">
                  <c:v>55293.4122499</c:v>
                </c:pt>
                <c:pt idx="2">
                  <c:v>51647.345709120003</c:v>
                </c:pt>
                <c:pt idx="3">
                  <c:v>52099.492877999997</c:v>
                </c:pt>
                <c:pt idx="4">
                  <c:v>53172.123277800005</c:v>
                </c:pt>
                <c:pt idx="5">
                  <c:v>81195.679654460007</c:v>
                </c:pt>
                <c:pt idx="6">
                  <c:v>86869.706100700001</c:v>
                </c:pt>
                <c:pt idx="7">
                  <c:v>90910.472080940002</c:v>
                </c:pt>
                <c:pt idx="8">
                  <c:v>94006.297339239987</c:v>
                </c:pt>
                <c:pt idx="9">
                  <c:v>97654.64809254001</c:v>
                </c:pt>
                <c:pt idx="10">
                  <c:v>104589.85933016</c:v>
                </c:pt>
                <c:pt idx="11">
                  <c:v>109186.44646703999</c:v>
                </c:pt>
                <c:pt idx="12">
                  <c:v>115767.026361</c:v>
                </c:pt>
                <c:pt idx="13">
                  <c:v>120292.68276685</c:v>
                </c:pt>
                <c:pt idx="14">
                  <c:v>118715.71385314999</c:v>
                </c:pt>
                <c:pt idx="15">
                  <c:v>119597.62863551998</c:v>
                </c:pt>
                <c:pt idx="16">
                  <c:v>121452.55835365001</c:v>
                </c:pt>
                <c:pt idx="17">
                  <c:v>120997.66834763999</c:v>
                </c:pt>
                <c:pt idx="18">
                  <c:v>120097.73675383</c:v>
                </c:pt>
                <c:pt idx="19">
                  <c:v>114883.93038408</c:v>
                </c:pt>
                <c:pt idx="20">
                  <c:v>115079.09085148</c:v>
                </c:pt>
                <c:pt idx="21">
                  <c:v>115874.1172215</c:v>
                </c:pt>
                <c:pt idx="22">
                  <c:v>112675.52133921999</c:v>
                </c:pt>
                <c:pt idx="23">
                  <c:v>112645.20339415</c:v>
                </c:pt>
                <c:pt idx="24">
                  <c:v>108580.10979171001</c:v>
                </c:pt>
                <c:pt idx="25">
                  <c:v>104640.05136602001</c:v>
                </c:pt>
                <c:pt idx="26">
                  <c:v>105815.6899005</c:v>
                </c:pt>
                <c:pt idx="27">
                  <c:v>105120.81230469</c:v>
                </c:pt>
                <c:pt idx="28">
                  <c:v>109611.81284896001</c:v>
                </c:pt>
                <c:pt idx="29">
                  <c:v>108489.31117804001</c:v>
                </c:pt>
                <c:pt idx="30">
                  <c:v>112150.39191954001</c:v>
                </c:pt>
                <c:pt idx="31">
                  <c:v>120073.00185933</c:v>
                </c:pt>
                <c:pt idx="32">
                  <c:v>129831.44944224</c:v>
                </c:pt>
                <c:pt idx="33">
                  <c:v>135362.14620498</c:v>
                </c:pt>
                <c:pt idx="34">
                  <c:v>129180.48627003</c:v>
                </c:pt>
                <c:pt idx="35">
                  <c:v>126623.59252077001</c:v>
                </c:pt>
                <c:pt idx="36">
                  <c:v>125617.36901531</c:v>
                </c:pt>
                <c:pt idx="37">
                  <c:v>129490.21537536</c:v>
                </c:pt>
                <c:pt idx="38">
                  <c:v>140310.635763</c:v>
                </c:pt>
                <c:pt idx="39">
                  <c:v>143285.26637951998</c:v>
                </c:pt>
                <c:pt idx="40">
                  <c:v>143433.12818432</c:v>
                </c:pt>
                <c:pt idx="41">
                  <c:v>144942.32578476</c:v>
                </c:pt>
                <c:pt idx="42">
                  <c:v>147093.41500283999</c:v>
                </c:pt>
                <c:pt idx="43">
                  <c:v>149596.79094440999</c:v>
                </c:pt>
                <c:pt idx="44">
                  <c:v>144907.63719918</c:v>
                </c:pt>
                <c:pt idx="45">
                  <c:v>147348.66087656</c:v>
                </c:pt>
                <c:pt idx="46">
                  <c:v>148308.11277999001</c:v>
                </c:pt>
                <c:pt idx="47">
                  <c:v>145922.49315200001</c:v>
                </c:pt>
                <c:pt idx="48">
                  <c:v>149392.47049536003</c:v>
                </c:pt>
                <c:pt idx="49">
                  <c:v>146123.93801474999</c:v>
                </c:pt>
                <c:pt idx="50">
                  <c:v>142911.83547291</c:v>
                </c:pt>
                <c:pt idx="51">
                  <c:v>139515.77609879998</c:v>
                </c:pt>
                <c:pt idx="52">
                  <c:v>137291.2636484</c:v>
                </c:pt>
                <c:pt idx="53">
                  <c:v>139253.36089139999</c:v>
                </c:pt>
                <c:pt idx="54">
                  <c:v>137257.14601026001</c:v>
                </c:pt>
                <c:pt idx="55">
                  <c:v>138230.96768656</c:v>
                </c:pt>
                <c:pt idx="56">
                  <c:v>148044.31317750001</c:v>
                </c:pt>
                <c:pt idx="57">
                  <c:v>112828.08513775999</c:v>
                </c:pt>
                <c:pt idx="58">
                  <c:v>112701.29435076</c:v>
                </c:pt>
                <c:pt idx="59">
                  <c:v>110993.99955475001</c:v>
                </c:pt>
                <c:pt idx="60">
                  <c:v>115908.23184209999</c:v>
                </c:pt>
                <c:pt idx="61">
                  <c:v>103397.49879264001</c:v>
                </c:pt>
                <c:pt idx="62">
                  <c:v>96072.135976979989</c:v>
                </c:pt>
                <c:pt idx="63">
                  <c:v>94536.032643359998</c:v>
                </c:pt>
                <c:pt idx="64">
                  <c:v>91472.055818069988</c:v>
                </c:pt>
                <c:pt idx="65">
                  <c:v>87727.822548899989</c:v>
                </c:pt>
                <c:pt idx="66">
                  <c:v>82952.657759160007</c:v>
                </c:pt>
                <c:pt idx="67">
                  <c:v>79548.17671320001</c:v>
                </c:pt>
                <c:pt idx="68">
                  <c:v>80140.506412339993</c:v>
                </c:pt>
                <c:pt idx="69">
                  <c:v>73573.713059000002</c:v>
                </c:pt>
                <c:pt idx="70">
                  <c:v>74185.221815299999</c:v>
                </c:pt>
                <c:pt idx="71">
                  <c:v>74013.922088840001</c:v>
                </c:pt>
                <c:pt idx="72">
                  <c:v>73226.698842500002</c:v>
                </c:pt>
                <c:pt idx="73">
                  <c:v>74681.230361099995</c:v>
                </c:pt>
                <c:pt idx="74">
                  <c:v>70090.171624510011</c:v>
                </c:pt>
                <c:pt idx="75">
                  <c:v>69159.166278799996</c:v>
                </c:pt>
                <c:pt idx="76">
                  <c:v>66267.482755200006</c:v>
                </c:pt>
                <c:pt idx="77">
                  <c:v>62690.009785599999</c:v>
                </c:pt>
                <c:pt idx="78">
                  <c:v>60948.099529939995</c:v>
                </c:pt>
                <c:pt idx="79">
                  <c:v>56833.683236119999</c:v>
                </c:pt>
                <c:pt idx="80">
                  <c:v>52903.9524447</c:v>
                </c:pt>
                <c:pt idx="81">
                  <c:v>50596.898420520003</c:v>
                </c:pt>
                <c:pt idx="82">
                  <c:v>47239.244348840002</c:v>
                </c:pt>
                <c:pt idx="83">
                  <c:v>42749.071758960003</c:v>
                </c:pt>
                <c:pt idx="84">
                  <c:v>36455.197387840002</c:v>
                </c:pt>
                <c:pt idx="85">
                  <c:v>33943.23922874</c:v>
                </c:pt>
                <c:pt idx="86">
                  <c:v>30032.074977039996</c:v>
                </c:pt>
                <c:pt idx="87">
                  <c:v>26953.828350900003</c:v>
                </c:pt>
                <c:pt idx="88">
                  <c:v>25479.005984880001</c:v>
                </c:pt>
                <c:pt idx="89">
                  <c:v>22513.943925200001</c:v>
                </c:pt>
                <c:pt idx="90">
                  <c:v>103439.57545218</c:v>
                </c:pt>
              </c:numCache>
            </c:numRef>
          </c:val>
        </c:ser>
        <c:ser>
          <c:idx val="1"/>
          <c:order val="1"/>
          <c:tx>
            <c:strRef>
              <c:f>Sheet1!$E$5</c:f>
              <c:strCache>
                <c:ptCount val="1"/>
                <c:pt idx="0">
                  <c:v>Labor Income </c:v>
                </c:pt>
              </c:strCache>
            </c:strRef>
          </c:tx>
          <c:spPr>
            <a:solidFill>
              <a:schemeClr val="tx1">
                <a:lumMod val="50000"/>
                <a:lumOff val="50000"/>
                <a:alpha val="76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Sheet1!$F$3:$CR$3</c:f>
              <c:strCach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90+</c:v>
                </c:pt>
              </c:strCache>
            </c:strRef>
          </c:cat>
          <c:val>
            <c:numRef>
              <c:f>Sheet1!$F$5:$CR$5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1836.5816542080001</c:v>
                </c:pt>
                <c:pt idx="16">
                  <c:v>3369.0574772033001</c:v>
                </c:pt>
                <c:pt idx="17">
                  <c:v>6335.3942121009995</c:v>
                </c:pt>
                <c:pt idx="18">
                  <c:v>11874.365517388</c:v>
                </c:pt>
                <c:pt idx="19">
                  <c:v>20335.561405744</c:v>
                </c:pt>
                <c:pt idx="20">
                  <c:v>33020.912218427002</c:v>
                </c:pt>
                <c:pt idx="21">
                  <c:v>47925.707787179999</c:v>
                </c:pt>
                <c:pt idx="22">
                  <c:v>63759.840369639998</c:v>
                </c:pt>
                <c:pt idx="23">
                  <c:v>78238.915528200014</c:v>
                </c:pt>
                <c:pt idx="24">
                  <c:v>87596.828787739985</c:v>
                </c:pt>
                <c:pt idx="25">
                  <c:v>98393.539442539986</c:v>
                </c:pt>
                <c:pt idx="26">
                  <c:v>108272.26062731999</c:v>
                </c:pt>
                <c:pt idx="27">
                  <c:v>117258.15023993001</c:v>
                </c:pt>
                <c:pt idx="28">
                  <c:v>130387.40694367999</c:v>
                </c:pt>
                <c:pt idx="29">
                  <c:v>133420.45573454001</c:v>
                </c:pt>
                <c:pt idx="30">
                  <c:v>143772.46179708</c:v>
                </c:pt>
                <c:pt idx="31">
                  <c:v>157340.26611693</c:v>
                </c:pt>
                <c:pt idx="32">
                  <c:v>173773.13996510999</c:v>
                </c:pt>
                <c:pt idx="33">
                  <c:v>184900.08655851</c:v>
                </c:pt>
                <c:pt idx="34">
                  <c:v>178775.74004609999</c:v>
                </c:pt>
                <c:pt idx="35">
                  <c:v>179819.38747032001</c:v>
                </c:pt>
                <c:pt idx="36">
                  <c:v>184655.36021126001</c:v>
                </c:pt>
                <c:pt idx="37">
                  <c:v>194944.47705054001</c:v>
                </c:pt>
                <c:pt idx="38">
                  <c:v>214045.334348</c:v>
                </c:pt>
                <c:pt idx="39">
                  <c:v>219430.09891647001</c:v>
                </c:pt>
                <c:pt idx="40">
                  <c:v>221096.29160656</c:v>
                </c:pt>
                <c:pt idx="41">
                  <c:v>226594.75304024</c:v>
                </c:pt>
                <c:pt idx="42">
                  <c:v>231377.63456405999</c:v>
                </c:pt>
                <c:pt idx="43">
                  <c:v>238021.88361075</c:v>
                </c:pt>
                <c:pt idx="44">
                  <c:v>229665.7737924</c:v>
                </c:pt>
                <c:pt idx="45">
                  <c:v>232469.70869694001</c:v>
                </c:pt>
                <c:pt idx="46">
                  <c:v>232520.05727658002</c:v>
                </c:pt>
                <c:pt idx="47">
                  <c:v>225255.72210399999</c:v>
                </c:pt>
                <c:pt idx="48">
                  <c:v>226011.34608192</c:v>
                </c:pt>
                <c:pt idx="49">
                  <c:v>213290.57576475001</c:v>
                </c:pt>
                <c:pt idx="50">
                  <c:v>206071.80175476</c:v>
                </c:pt>
                <c:pt idx="51">
                  <c:v>200121.22821440001</c:v>
                </c:pt>
                <c:pt idx="52">
                  <c:v>194161.50412610002</c:v>
                </c:pt>
                <c:pt idx="53">
                  <c:v>191716.83297059999</c:v>
                </c:pt>
                <c:pt idx="54">
                  <c:v>181887.82012620001</c:v>
                </c:pt>
                <c:pt idx="55">
                  <c:v>175588.26106873999</c:v>
                </c:pt>
                <c:pt idx="56">
                  <c:v>178951.59820450001</c:v>
                </c:pt>
                <c:pt idx="57">
                  <c:v>128156.44724688001</c:v>
                </c:pt>
                <c:pt idx="58">
                  <c:v>121513.87554069</c:v>
                </c:pt>
                <c:pt idx="59">
                  <c:v>112638.74006190001</c:v>
                </c:pt>
                <c:pt idx="60">
                  <c:v>106456.01196393</c:v>
                </c:pt>
                <c:pt idx="61">
                  <c:v>85909.252648319991</c:v>
                </c:pt>
                <c:pt idx="62">
                  <c:v>71195.190663579997</c:v>
                </c:pt>
                <c:pt idx="63">
                  <c:v>59777.807574869999</c:v>
                </c:pt>
                <c:pt idx="64">
                  <c:v>49010.08147872</c:v>
                </c:pt>
                <c:pt idx="65">
                  <c:v>41403.710929499997</c:v>
                </c:pt>
                <c:pt idx="66">
                  <c:v>33758.964654799995</c:v>
                </c:pt>
                <c:pt idx="67">
                  <c:v>27890.836920699996</c:v>
                </c:pt>
                <c:pt idx="68">
                  <c:v>23689.148671540002</c:v>
                </c:pt>
                <c:pt idx="69">
                  <c:v>19388.443406750001</c:v>
                </c:pt>
                <c:pt idx="70">
                  <c:v>17129.736193230001</c:v>
                </c:pt>
                <c:pt idx="71">
                  <c:v>14806.590057754</c:v>
                </c:pt>
                <c:pt idx="72">
                  <c:v>12530.237948640999</c:v>
                </c:pt>
                <c:pt idx="73">
                  <c:v>10845.772866368001</c:v>
                </c:pt>
                <c:pt idx="74">
                  <c:v>9214.2256610400018</c:v>
                </c:pt>
                <c:pt idx="75">
                  <c:v>7971.3381560799999</c:v>
                </c:pt>
                <c:pt idx="76">
                  <c:v>6658.8306000500006</c:v>
                </c:pt>
                <c:pt idx="77">
                  <c:v>5528.1905352960002</c:v>
                </c:pt>
                <c:pt idx="78">
                  <c:v>4720.9797811690005</c:v>
                </c:pt>
                <c:pt idx="79">
                  <c:v>3871.0126212800001</c:v>
                </c:pt>
                <c:pt idx="80">
                  <c:v>3089.0869360199999</c:v>
                </c:pt>
                <c:pt idx="81">
                  <c:v>2897.7604762139999</c:v>
                </c:pt>
                <c:pt idx="82">
                  <c:v>2025.4620869079999</c:v>
                </c:pt>
                <c:pt idx="83">
                  <c:v>1857.3915786800001</c:v>
                </c:pt>
                <c:pt idx="84">
                  <c:v>1424.7661118240001</c:v>
                </c:pt>
                <c:pt idx="85">
                  <c:v>1020.118532069</c:v>
                </c:pt>
                <c:pt idx="86">
                  <c:v>768.55161522799995</c:v>
                </c:pt>
                <c:pt idx="87">
                  <c:v>765.94388309999999</c:v>
                </c:pt>
                <c:pt idx="88">
                  <c:v>636.43158812099989</c:v>
                </c:pt>
                <c:pt idx="89">
                  <c:v>507.36627645500005</c:v>
                </c:pt>
                <c:pt idx="90">
                  <c:v>1797.5325673070001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139968"/>
        <c:axId val="77141888"/>
      </c:areaChart>
      <c:catAx>
        <c:axId val="77139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714188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771418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US$ (millions)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7139968"/>
        <c:crosses val="autoZero"/>
        <c:crossBetween val="midCat"/>
      </c:valAx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Sheet1!$A$14</c:f>
              <c:strCache>
                <c:ptCount val="1"/>
                <c:pt idx="0">
                  <c:v>Consumption</c:v>
                </c:pt>
              </c:strCache>
            </c:strRef>
          </c:tx>
          <c:cat>
            <c:strRef>
              <c:f>Sheet1!$B$13:$AA$13</c:f>
              <c:strCache>
                <c:ptCount val="26"/>
                <c:pt idx="0">
                  <c:v>65</c:v>
                </c:pt>
                <c:pt idx="1">
                  <c:v>66</c:v>
                </c:pt>
                <c:pt idx="2">
                  <c:v>67</c:v>
                </c:pt>
                <c:pt idx="3">
                  <c:v>68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72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  <c:pt idx="11">
                  <c:v>76</c:v>
                </c:pt>
                <c:pt idx="12">
                  <c:v>77</c:v>
                </c:pt>
                <c:pt idx="13">
                  <c:v>78</c:v>
                </c:pt>
                <c:pt idx="14">
                  <c:v>79</c:v>
                </c:pt>
                <c:pt idx="15">
                  <c:v>80</c:v>
                </c:pt>
                <c:pt idx="16">
                  <c:v>81</c:v>
                </c:pt>
                <c:pt idx="17">
                  <c:v>82</c:v>
                </c:pt>
                <c:pt idx="18">
                  <c:v>83</c:v>
                </c:pt>
                <c:pt idx="19">
                  <c:v>84</c:v>
                </c:pt>
                <c:pt idx="20">
                  <c:v>85</c:v>
                </c:pt>
                <c:pt idx="21">
                  <c:v>86</c:v>
                </c:pt>
                <c:pt idx="22">
                  <c:v>87</c:v>
                </c:pt>
                <c:pt idx="23">
                  <c:v>88</c:v>
                </c:pt>
                <c:pt idx="24">
                  <c:v>89</c:v>
                </c:pt>
                <c:pt idx="25">
                  <c:v>90+</c:v>
                </c:pt>
              </c:strCache>
            </c:strRef>
          </c:cat>
          <c:val>
            <c:numRef>
              <c:f>Sheet1!$B$14:$AA$14</c:f>
              <c:numCache>
                <c:formatCode>General</c:formatCode>
                <c:ptCount val="26"/>
                <c:pt idx="0">
                  <c:v>87727.822548899989</c:v>
                </c:pt>
                <c:pt idx="1">
                  <c:v>82952.657759160007</c:v>
                </c:pt>
                <c:pt idx="2">
                  <c:v>79548.17671320001</c:v>
                </c:pt>
                <c:pt idx="3">
                  <c:v>80140.506412339993</c:v>
                </c:pt>
                <c:pt idx="4">
                  <c:v>73573.713059000002</c:v>
                </c:pt>
                <c:pt idx="5">
                  <c:v>74185.221815299999</c:v>
                </c:pt>
                <c:pt idx="6">
                  <c:v>74013.922088840001</c:v>
                </c:pt>
                <c:pt idx="7">
                  <c:v>73226.698842500002</c:v>
                </c:pt>
                <c:pt idx="8">
                  <c:v>74681.230361099995</c:v>
                </c:pt>
                <c:pt idx="9">
                  <c:v>70090.171624510011</c:v>
                </c:pt>
                <c:pt idx="10">
                  <c:v>69159.166278799996</c:v>
                </c:pt>
                <c:pt idx="11">
                  <c:v>66267.482755200006</c:v>
                </c:pt>
                <c:pt idx="12">
                  <c:v>62690.009785599999</c:v>
                </c:pt>
                <c:pt idx="13">
                  <c:v>60948.099529939995</c:v>
                </c:pt>
                <c:pt idx="14">
                  <c:v>56833.683236119999</c:v>
                </c:pt>
                <c:pt idx="15">
                  <c:v>52903.9524447</c:v>
                </c:pt>
                <c:pt idx="16">
                  <c:v>50596.898420520003</c:v>
                </c:pt>
                <c:pt idx="17">
                  <c:v>47239.244348840002</c:v>
                </c:pt>
                <c:pt idx="18">
                  <c:v>42749.071758960003</c:v>
                </c:pt>
                <c:pt idx="19">
                  <c:v>36455.197387840002</c:v>
                </c:pt>
                <c:pt idx="20">
                  <c:v>33943.23922874</c:v>
                </c:pt>
                <c:pt idx="21">
                  <c:v>30032.074977039996</c:v>
                </c:pt>
                <c:pt idx="22">
                  <c:v>26953.828350900003</c:v>
                </c:pt>
                <c:pt idx="23">
                  <c:v>25479.005984880001</c:v>
                </c:pt>
                <c:pt idx="24">
                  <c:v>22513.943925200001</c:v>
                </c:pt>
                <c:pt idx="25">
                  <c:v>103439.57545218</c:v>
                </c:pt>
              </c:numCache>
            </c:numRef>
          </c:val>
        </c:ser>
        <c:ser>
          <c:idx val="1"/>
          <c:order val="1"/>
          <c:tx>
            <c:strRef>
              <c:f>Sheet1!$A$15</c:f>
              <c:strCache>
                <c:ptCount val="1"/>
                <c:pt idx="0">
                  <c:v>Labor income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Sheet1!$B$13:$AA$13</c:f>
              <c:strCache>
                <c:ptCount val="26"/>
                <c:pt idx="0">
                  <c:v>65</c:v>
                </c:pt>
                <c:pt idx="1">
                  <c:v>66</c:v>
                </c:pt>
                <c:pt idx="2">
                  <c:v>67</c:v>
                </c:pt>
                <c:pt idx="3">
                  <c:v>68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72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  <c:pt idx="11">
                  <c:v>76</c:v>
                </c:pt>
                <c:pt idx="12">
                  <c:v>77</c:v>
                </c:pt>
                <c:pt idx="13">
                  <c:v>78</c:v>
                </c:pt>
                <c:pt idx="14">
                  <c:v>79</c:v>
                </c:pt>
                <c:pt idx="15">
                  <c:v>80</c:v>
                </c:pt>
                <c:pt idx="16">
                  <c:v>81</c:v>
                </c:pt>
                <c:pt idx="17">
                  <c:v>82</c:v>
                </c:pt>
                <c:pt idx="18">
                  <c:v>83</c:v>
                </c:pt>
                <c:pt idx="19">
                  <c:v>84</c:v>
                </c:pt>
                <c:pt idx="20">
                  <c:v>85</c:v>
                </c:pt>
                <c:pt idx="21">
                  <c:v>86</c:v>
                </c:pt>
                <c:pt idx="22">
                  <c:v>87</c:v>
                </c:pt>
                <c:pt idx="23">
                  <c:v>88</c:v>
                </c:pt>
                <c:pt idx="24">
                  <c:v>89</c:v>
                </c:pt>
                <c:pt idx="25">
                  <c:v>90+</c:v>
                </c:pt>
              </c:strCache>
            </c:strRef>
          </c:cat>
          <c:val>
            <c:numRef>
              <c:f>Sheet1!$B$15:$AA$15</c:f>
              <c:numCache>
                <c:formatCode>General</c:formatCode>
                <c:ptCount val="26"/>
                <c:pt idx="0">
                  <c:v>41403.710929499997</c:v>
                </c:pt>
                <c:pt idx="1">
                  <c:v>33758.964654799995</c:v>
                </c:pt>
                <c:pt idx="2">
                  <c:v>27890.836920699996</c:v>
                </c:pt>
                <c:pt idx="3">
                  <c:v>23689.148671540002</c:v>
                </c:pt>
                <c:pt idx="4">
                  <c:v>19388.443406750001</c:v>
                </c:pt>
                <c:pt idx="5">
                  <c:v>17129.736193230001</c:v>
                </c:pt>
                <c:pt idx="6">
                  <c:v>14806.590057754</c:v>
                </c:pt>
                <c:pt idx="7">
                  <c:v>12530.237948640999</c:v>
                </c:pt>
                <c:pt idx="8">
                  <c:v>10845.772866368001</c:v>
                </c:pt>
                <c:pt idx="9">
                  <c:v>9214.2256610400018</c:v>
                </c:pt>
                <c:pt idx="10">
                  <c:v>7971.3381560799999</c:v>
                </c:pt>
                <c:pt idx="11">
                  <c:v>6658.8306000500006</c:v>
                </c:pt>
                <c:pt idx="12">
                  <c:v>5528.1905352960002</c:v>
                </c:pt>
                <c:pt idx="13">
                  <c:v>4720.9797811690005</c:v>
                </c:pt>
                <c:pt idx="14">
                  <c:v>3871.0126212800001</c:v>
                </c:pt>
                <c:pt idx="15">
                  <c:v>3089.0869360199999</c:v>
                </c:pt>
                <c:pt idx="16">
                  <c:v>2897.7604762139999</c:v>
                </c:pt>
                <c:pt idx="17">
                  <c:v>2025.4620869079999</c:v>
                </c:pt>
                <c:pt idx="18">
                  <c:v>1857.3915786800001</c:v>
                </c:pt>
                <c:pt idx="19">
                  <c:v>1424.7661118240001</c:v>
                </c:pt>
                <c:pt idx="20">
                  <c:v>1020.118532069</c:v>
                </c:pt>
                <c:pt idx="21">
                  <c:v>768.55161522799995</c:v>
                </c:pt>
                <c:pt idx="22">
                  <c:v>765.94388309999999</c:v>
                </c:pt>
                <c:pt idx="23">
                  <c:v>636.43158812099989</c:v>
                </c:pt>
                <c:pt idx="24">
                  <c:v>507.36627645500005</c:v>
                </c:pt>
                <c:pt idx="25">
                  <c:v>1797.5325673070001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164544"/>
        <c:axId val="77166464"/>
      </c:areaChart>
      <c:catAx>
        <c:axId val="77164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716646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771664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US$ (millions)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7164544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Sheet1!$A$23</c:f>
              <c:strCache>
                <c:ptCount val="1"/>
                <c:pt idx="0">
                  <c:v>Labor income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Sheet1!$B$13:$AA$13</c:f>
              <c:strCache>
                <c:ptCount val="26"/>
                <c:pt idx="0">
                  <c:v>65</c:v>
                </c:pt>
                <c:pt idx="1">
                  <c:v>66</c:v>
                </c:pt>
                <c:pt idx="2">
                  <c:v>67</c:v>
                </c:pt>
                <c:pt idx="3">
                  <c:v>68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72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  <c:pt idx="11">
                  <c:v>76</c:v>
                </c:pt>
                <c:pt idx="12">
                  <c:v>77</c:v>
                </c:pt>
                <c:pt idx="13">
                  <c:v>78</c:v>
                </c:pt>
                <c:pt idx="14">
                  <c:v>79</c:v>
                </c:pt>
                <c:pt idx="15">
                  <c:v>80</c:v>
                </c:pt>
                <c:pt idx="16">
                  <c:v>81</c:v>
                </c:pt>
                <c:pt idx="17">
                  <c:v>82</c:v>
                </c:pt>
                <c:pt idx="18">
                  <c:v>83</c:v>
                </c:pt>
                <c:pt idx="19">
                  <c:v>84</c:v>
                </c:pt>
                <c:pt idx="20">
                  <c:v>85</c:v>
                </c:pt>
                <c:pt idx="21">
                  <c:v>86</c:v>
                </c:pt>
                <c:pt idx="22">
                  <c:v>87</c:v>
                </c:pt>
                <c:pt idx="23">
                  <c:v>88</c:v>
                </c:pt>
                <c:pt idx="24">
                  <c:v>89</c:v>
                </c:pt>
                <c:pt idx="25">
                  <c:v>90+</c:v>
                </c:pt>
              </c:strCache>
            </c:strRef>
          </c:cat>
          <c:val>
            <c:numRef>
              <c:f>Sheet1!$B$23:$AA$23</c:f>
              <c:numCache>
                <c:formatCode>General</c:formatCode>
                <c:ptCount val="26"/>
                <c:pt idx="0">
                  <c:v>41403.710929499997</c:v>
                </c:pt>
                <c:pt idx="1">
                  <c:v>33758.964654799995</c:v>
                </c:pt>
                <c:pt idx="2">
                  <c:v>27890.836920699996</c:v>
                </c:pt>
                <c:pt idx="3">
                  <c:v>23689.148671540002</c:v>
                </c:pt>
                <c:pt idx="4">
                  <c:v>19388.443406750001</c:v>
                </c:pt>
                <c:pt idx="5">
                  <c:v>17129.736193230001</c:v>
                </c:pt>
                <c:pt idx="6">
                  <c:v>14806.590057754</c:v>
                </c:pt>
                <c:pt idx="7">
                  <c:v>12530.237948640999</c:v>
                </c:pt>
                <c:pt idx="8">
                  <c:v>10845.772866368001</c:v>
                </c:pt>
                <c:pt idx="9">
                  <c:v>9214.2256610400018</c:v>
                </c:pt>
                <c:pt idx="10">
                  <c:v>7971.3381560799999</c:v>
                </c:pt>
                <c:pt idx="11">
                  <c:v>6658.8306000500006</c:v>
                </c:pt>
                <c:pt idx="12">
                  <c:v>5528.1905352960002</c:v>
                </c:pt>
                <c:pt idx="13">
                  <c:v>4720.9797811690005</c:v>
                </c:pt>
                <c:pt idx="14">
                  <c:v>3871.0126212800001</c:v>
                </c:pt>
                <c:pt idx="15">
                  <c:v>3089.0869360199999</c:v>
                </c:pt>
                <c:pt idx="16">
                  <c:v>2897.7604762139999</c:v>
                </c:pt>
                <c:pt idx="17">
                  <c:v>2025.4620869079999</c:v>
                </c:pt>
                <c:pt idx="18">
                  <c:v>1857.3915786800001</c:v>
                </c:pt>
                <c:pt idx="19">
                  <c:v>1424.7661118240001</c:v>
                </c:pt>
                <c:pt idx="20">
                  <c:v>1020.118532069</c:v>
                </c:pt>
                <c:pt idx="21">
                  <c:v>768.55161522799995</c:v>
                </c:pt>
                <c:pt idx="22">
                  <c:v>765.94388309999999</c:v>
                </c:pt>
                <c:pt idx="23">
                  <c:v>636.43158812099989</c:v>
                </c:pt>
                <c:pt idx="24">
                  <c:v>507.36627645500005</c:v>
                </c:pt>
                <c:pt idx="25">
                  <c:v>1797.5325673070001</c:v>
                </c:pt>
              </c:numCache>
            </c:numRef>
          </c:val>
        </c:ser>
        <c:ser>
          <c:idx val="1"/>
          <c:order val="1"/>
          <c:tx>
            <c:strRef>
              <c:f>Sheet1!$A$24</c:f>
              <c:strCache>
                <c:ptCount val="1"/>
                <c:pt idx="0">
                  <c:v>Asset-based Reallocations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cat>
            <c:strRef>
              <c:f>Sheet1!$B$13:$AA$13</c:f>
              <c:strCache>
                <c:ptCount val="26"/>
                <c:pt idx="0">
                  <c:v>65</c:v>
                </c:pt>
                <c:pt idx="1">
                  <c:v>66</c:v>
                </c:pt>
                <c:pt idx="2">
                  <c:v>67</c:v>
                </c:pt>
                <c:pt idx="3">
                  <c:v>68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72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  <c:pt idx="11">
                  <c:v>76</c:v>
                </c:pt>
                <c:pt idx="12">
                  <c:v>77</c:v>
                </c:pt>
                <c:pt idx="13">
                  <c:v>78</c:v>
                </c:pt>
                <c:pt idx="14">
                  <c:v>79</c:v>
                </c:pt>
                <c:pt idx="15">
                  <c:v>80</c:v>
                </c:pt>
                <c:pt idx="16">
                  <c:v>81</c:v>
                </c:pt>
                <c:pt idx="17">
                  <c:v>82</c:v>
                </c:pt>
                <c:pt idx="18">
                  <c:v>83</c:v>
                </c:pt>
                <c:pt idx="19">
                  <c:v>84</c:v>
                </c:pt>
                <c:pt idx="20">
                  <c:v>85</c:v>
                </c:pt>
                <c:pt idx="21">
                  <c:v>86</c:v>
                </c:pt>
                <c:pt idx="22">
                  <c:v>87</c:v>
                </c:pt>
                <c:pt idx="23">
                  <c:v>88</c:v>
                </c:pt>
                <c:pt idx="24">
                  <c:v>89</c:v>
                </c:pt>
                <c:pt idx="25">
                  <c:v>90+</c:v>
                </c:pt>
              </c:strCache>
            </c:strRef>
          </c:cat>
          <c:val>
            <c:numRef>
              <c:f>Sheet1!$B$24:$AA$24</c:f>
              <c:numCache>
                <c:formatCode>General</c:formatCode>
                <c:ptCount val="26"/>
                <c:pt idx="0">
                  <c:v>38093.554523544</c:v>
                </c:pt>
                <c:pt idx="1">
                  <c:v>33873.840608358805</c:v>
                </c:pt>
                <c:pt idx="2">
                  <c:v>38385.353610190599</c:v>
                </c:pt>
                <c:pt idx="3">
                  <c:v>41331.365633146605</c:v>
                </c:pt>
                <c:pt idx="4">
                  <c:v>39903.171290179998</c:v>
                </c:pt>
                <c:pt idx="5">
                  <c:v>42289.183438348009</c:v>
                </c:pt>
                <c:pt idx="6">
                  <c:v>43294.351170818001</c:v>
                </c:pt>
                <c:pt idx="7">
                  <c:v>44985.046801592798</c:v>
                </c:pt>
                <c:pt idx="8">
                  <c:v>47271.618343333997</c:v>
                </c:pt>
                <c:pt idx="9">
                  <c:v>46034.791798330101</c:v>
                </c:pt>
                <c:pt idx="10">
                  <c:v>45760.441067068001</c:v>
                </c:pt>
                <c:pt idx="11">
                  <c:v>43915.880821690997</c:v>
                </c:pt>
                <c:pt idx="12">
                  <c:v>41988.166396236804</c:v>
                </c:pt>
                <c:pt idx="13">
                  <c:v>40622.551781571099</c:v>
                </c:pt>
                <c:pt idx="14">
                  <c:v>37894.529396975995</c:v>
                </c:pt>
                <c:pt idx="15">
                  <c:v>35898.323532884999</c:v>
                </c:pt>
                <c:pt idx="16">
                  <c:v>33812.055778297494</c:v>
                </c:pt>
                <c:pt idx="17">
                  <c:v>31241.7995710504</c:v>
                </c:pt>
                <c:pt idx="18">
                  <c:v>28027.726394361598</c:v>
                </c:pt>
                <c:pt idx="19">
                  <c:v>23633.3143202992</c:v>
                </c:pt>
                <c:pt idx="20">
                  <c:v>21192.076338627299</c:v>
                </c:pt>
                <c:pt idx="21">
                  <c:v>18049.180548623201</c:v>
                </c:pt>
                <c:pt idx="22">
                  <c:v>15068.727781371001</c:v>
                </c:pt>
                <c:pt idx="23">
                  <c:v>13668.1477710498</c:v>
                </c:pt>
                <c:pt idx="24">
                  <c:v>11573.717969225001</c:v>
                </c:pt>
                <c:pt idx="25">
                  <c:v>51207.019847979194</c:v>
                </c:pt>
              </c:numCache>
            </c:numRef>
          </c:val>
        </c:ser>
        <c:ser>
          <c:idx val="2"/>
          <c:order val="2"/>
          <c:tx>
            <c:strRef>
              <c:f>Sheet1!$A$25</c:f>
              <c:strCache>
                <c:ptCount val="1"/>
                <c:pt idx="0">
                  <c:v>Transfers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cat>
            <c:strRef>
              <c:f>Sheet1!$B$13:$AA$13</c:f>
              <c:strCache>
                <c:ptCount val="26"/>
                <c:pt idx="0">
                  <c:v>65</c:v>
                </c:pt>
                <c:pt idx="1">
                  <c:v>66</c:v>
                </c:pt>
                <c:pt idx="2">
                  <c:v>67</c:v>
                </c:pt>
                <c:pt idx="3">
                  <c:v>68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72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  <c:pt idx="11">
                  <c:v>76</c:v>
                </c:pt>
                <c:pt idx="12">
                  <c:v>77</c:v>
                </c:pt>
                <c:pt idx="13">
                  <c:v>78</c:v>
                </c:pt>
                <c:pt idx="14">
                  <c:v>79</c:v>
                </c:pt>
                <c:pt idx="15">
                  <c:v>80</c:v>
                </c:pt>
                <c:pt idx="16">
                  <c:v>81</c:v>
                </c:pt>
                <c:pt idx="17">
                  <c:v>82</c:v>
                </c:pt>
                <c:pt idx="18">
                  <c:v>83</c:v>
                </c:pt>
                <c:pt idx="19">
                  <c:v>84</c:v>
                </c:pt>
                <c:pt idx="20">
                  <c:v>85</c:v>
                </c:pt>
                <c:pt idx="21">
                  <c:v>86</c:v>
                </c:pt>
                <c:pt idx="22">
                  <c:v>87</c:v>
                </c:pt>
                <c:pt idx="23">
                  <c:v>88</c:v>
                </c:pt>
                <c:pt idx="24">
                  <c:v>89</c:v>
                </c:pt>
                <c:pt idx="25">
                  <c:v>90+</c:v>
                </c:pt>
              </c:strCache>
            </c:strRef>
          </c:cat>
          <c:val>
            <c:numRef>
              <c:f>Sheet1!$B$25:$AA$25</c:f>
              <c:numCache>
                <c:formatCode>General</c:formatCode>
                <c:ptCount val="26"/>
                <c:pt idx="0">
                  <c:v>8230.5710059499997</c:v>
                </c:pt>
                <c:pt idx="1">
                  <c:v>15319.850711816</c:v>
                </c:pt>
                <c:pt idx="2">
                  <c:v>13272.005407258001</c:v>
                </c:pt>
                <c:pt idx="3">
                  <c:v>15119.982800439002</c:v>
                </c:pt>
                <c:pt idx="4">
                  <c:v>14282.109361024999</c:v>
                </c:pt>
                <c:pt idx="5">
                  <c:v>14766.29793373</c:v>
                </c:pt>
                <c:pt idx="6">
                  <c:v>15912.980860268</c:v>
                </c:pt>
                <c:pt idx="7">
                  <c:v>15711.411337279002</c:v>
                </c:pt>
                <c:pt idx="8">
                  <c:v>16563.826991711998</c:v>
                </c:pt>
                <c:pt idx="9">
                  <c:v>14841.149760260001</c:v>
                </c:pt>
                <c:pt idx="10">
                  <c:v>15427.39560752</c:v>
                </c:pt>
                <c:pt idx="11">
                  <c:v>15692.771800699998</c:v>
                </c:pt>
                <c:pt idx="12">
                  <c:v>15173.652261120002</c:v>
                </c:pt>
                <c:pt idx="13">
                  <c:v>15604.57188507</c:v>
                </c:pt>
                <c:pt idx="14">
                  <c:v>15068.13030884</c:v>
                </c:pt>
                <c:pt idx="15">
                  <c:v>13916.540080800001</c:v>
                </c:pt>
                <c:pt idx="16">
                  <c:v>13887.087551819999</c:v>
                </c:pt>
                <c:pt idx="17">
                  <c:v>13971.97916132</c:v>
                </c:pt>
                <c:pt idx="18">
                  <c:v>12863.953584319999</c:v>
                </c:pt>
                <c:pt idx="19">
                  <c:v>11397.10858</c:v>
                </c:pt>
                <c:pt idx="20">
                  <c:v>11731.040347980001</c:v>
                </c:pt>
                <c:pt idx="21">
                  <c:v>11214.353026159999</c:v>
                </c:pt>
                <c:pt idx="22">
                  <c:v>11119.15775355</c:v>
                </c:pt>
                <c:pt idx="23">
                  <c:v>11174.4247314</c:v>
                </c:pt>
                <c:pt idx="24">
                  <c:v>10432.85699305</c:v>
                </c:pt>
                <c:pt idx="25">
                  <c:v>50435.025404339998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288576"/>
        <c:axId val="77290496"/>
      </c:areaChart>
      <c:catAx>
        <c:axId val="77288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7729049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772904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US$ (millions)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7288576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Sheet1!$A$23</c:f>
              <c:strCache>
                <c:ptCount val="1"/>
                <c:pt idx="0">
                  <c:v>Labor income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cat>
            <c:strRef>
              <c:f>Sheet1!$B$13:$AA$13</c:f>
              <c:strCache>
                <c:ptCount val="26"/>
                <c:pt idx="0">
                  <c:v>65</c:v>
                </c:pt>
                <c:pt idx="1">
                  <c:v>66</c:v>
                </c:pt>
                <c:pt idx="2">
                  <c:v>67</c:v>
                </c:pt>
                <c:pt idx="3">
                  <c:v>68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72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  <c:pt idx="11">
                  <c:v>76</c:v>
                </c:pt>
                <c:pt idx="12">
                  <c:v>77</c:v>
                </c:pt>
                <c:pt idx="13">
                  <c:v>78</c:v>
                </c:pt>
                <c:pt idx="14">
                  <c:v>79</c:v>
                </c:pt>
                <c:pt idx="15">
                  <c:v>80</c:v>
                </c:pt>
                <c:pt idx="16">
                  <c:v>81</c:v>
                </c:pt>
                <c:pt idx="17">
                  <c:v>82</c:v>
                </c:pt>
                <c:pt idx="18">
                  <c:v>83</c:v>
                </c:pt>
                <c:pt idx="19">
                  <c:v>84</c:v>
                </c:pt>
                <c:pt idx="20">
                  <c:v>85</c:v>
                </c:pt>
                <c:pt idx="21">
                  <c:v>86</c:v>
                </c:pt>
                <c:pt idx="22">
                  <c:v>87</c:v>
                </c:pt>
                <c:pt idx="23">
                  <c:v>88</c:v>
                </c:pt>
                <c:pt idx="24">
                  <c:v>89</c:v>
                </c:pt>
                <c:pt idx="25">
                  <c:v>90+</c:v>
                </c:pt>
              </c:strCache>
            </c:strRef>
          </c:cat>
          <c:val>
            <c:numRef>
              <c:f>Sheet1!$B$23:$AA$23</c:f>
              <c:numCache>
                <c:formatCode>General</c:formatCode>
                <c:ptCount val="26"/>
                <c:pt idx="0">
                  <c:v>41403.710929499997</c:v>
                </c:pt>
                <c:pt idx="1">
                  <c:v>33758.964654799995</c:v>
                </c:pt>
                <c:pt idx="2">
                  <c:v>27890.836920699996</c:v>
                </c:pt>
                <c:pt idx="3">
                  <c:v>23689.148671540002</c:v>
                </c:pt>
                <c:pt idx="4">
                  <c:v>19388.443406750001</c:v>
                </c:pt>
                <c:pt idx="5">
                  <c:v>17129.736193230001</c:v>
                </c:pt>
                <c:pt idx="6">
                  <c:v>14806.590057754</c:v>
                </c:pt>
                <c:pt idx="7">
                  <c:v>12530.237948640999</c:v>
                </c:pt>
                <c:pt idx="8">
                  <c:v>10845.772866368001</c:v>
                </c:pt>
                <c:pt idx="9">
                  <c:v>9214.2256610400018</c:v>
                </c:pt>
                <c:pt idx="10">
                  <c:v>7971.3381560799999</c:v>
                </c:pt>
                <c:pt idx="11">
                  <c:v>6658.8306000500006</c:v>
                </c:pt>
                <c:pt idx="12">
                  <c:v>5528.1905352960002</c:v>
                </c:pt>
                <c:pt idx="13">
                  <c:v>4720.9797811690005</c:v>
                </c:pt>
                <c:pt idx="14">
                  <c:v>3871.0126212800001</c:v>
                </c:pt>
                <c:pt idx="15">
                  <c:v>3089.0869360199999</c:v>
                </c:pt>
                <c:pt idx="16">
                  <c:v>2897.7604762139999</c:v>
                </c:pt>
                <c:pt idx="17">
                  <c:v>2025.4620869079999</c:v>
                </c:pt>
                <c:pt idx="18">
                  <c:v>1857.3915786800001</c:v>
                </c:pt>
                <c:pt idx="19">
                  <c:v>1424.7661118240001</c:v>
                </c:pt>
                <c:pt idx="20">
                  <c:v>1020.118532069</c:v>
                </c:pt>
                <c:pt idx="21">
                  <c:v>768.55161522799995</c:v>
                </c:pt>
                <c:pt idx="22">
                  <c:v>765.94388309999999</c:v>
                </c:pt>
                <c:pt idx="23">
                  <c:v>636.43158812099989</c:v>
                </c:pt>
                <c:pt idx="24">
                  <c:v>507.36627645500005</c:v>
                </c:pt>
                <c:pt idx="25">
                  <c:v>1797.5325673070001</c:v>
                </c:pt>
              </c:numCache>
            </c:numRef>
          </c:val>
        </c:ser>
        <c:ser>
          <c:idx val="1"/>
          <c:order val="1"/>
          <c:tx>
            <c:strRef>
              <c:f>Sheet1!$A$24</c:f>
              <c:strCache>
                <c:ptCount val="1"/>
                <c:pt idx="0">
                  <c:v>Asset-based Reallocations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cat>
            <c:strRef>
              <c:f>Sheet1!$B$13:$AA$13</c:f>
              <c:strCache>
                <c:ptCount val="26"/>
                <c:pt idx="0">
                  <c:v>65</c:v>
                </c:pt>
                <c:pt idx="1">
                  <c:v>66</c:v>
                </c:pt>
                <c:pt idx="2">
                  <c:v>67</c:v>
                </c:pt>
                <c:pt idx="3">
                  <c:v>68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72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  <c:pt idx="11">
                  <c:v>76</c:v>
                </c:pt>
                <c:pt idx="12">
                  <c:v>77</c:v>
                </c:pt>
                <c:pt idx="13">
                  <c:v>78</c:v>
                </c:pt>
                <c:pt idx="14">
                  <c:v>79</c:v>
                </c:pt>
                <c:pt idx="15">
                  <c:v>80</c:v>
                </c:pt>
                <c:pt idx="16">
                  <c:v>81</c:v>
                </c:pt>
                <c:pt idx="17">
                  <c:v>82</c:v>
                </c:pt>
                <c:pt idx="18">
                  <c:v>83</c:v>
                </c:pt>
                <c:pt idx="19">
                  <c:v>84</c:v>
                </c:pt>
                <c:pt idx="20">
                  <c:v>85</c:v>
                </c:pt>
                <c:pt idx="21">
                  <c:v>86</c:v>
                </c:pt>
                <c:pt idx="22">
                  <c:v>87</c:v>
                </c:pt>
                <c:pt idx="23">
                  <c:v>88</c:v>
                </c:pt>
                <c:pt idx="24">
                  <c:v>89</c:v>
                </c:pt>
                <c:pt idx="25">
                  <c:v>90+</c:v>
                </c:pt>
              </c:strCache>
            </c:strRef>
          </c:cat>
          <c:val>
            <c:numRef>
              <c:f>Sheet1!$B$24:$AA$24</c:f>
              <c:numCache>
                <c:formatCode>General</c:formatCode>
                <c:ptCount val="26"/>
                <c:pt idx="0">
                  <c:v>38093.554523544</c:v>
                </c:pt>
                <c:pt idx="1">
                  <c:v>33873.840608358805</c:v>
                </c:pt>
                <c:pt idx="2">
                  <c:v>38385.353610190599</c:v>
                </c:pt>
                <c:pt idx="3">
                  <c:v>41331.365633146605</c:v>
                </c:pt>
                <c:pt idx="4">
                  <c:v>39903.171290179998</c:v>
                </c:pt>
                <c:pt idx="5">
                  <c:v>42289.183438348009</c:v>
                </c:pt>
                <c:pt idx="6">
                  <c:v>43294.351170818001</c:v>
                </c:pt>
                <c:pt idx="7">
                  <c:v>44985.046801592798</c:v>
                </c:pt>
                <c:pt idx="8">
                  <c:v>47271.618343333997</c:v>
                </c:pt>
                <c:pt idx="9">
                  <c:v>46034.791798330101</c:v>
                </c:pt>
                <c:pt idx="10">
                  <c:v>45760.441067068001</c:v>
                </c:pt>
                <c:pt idx="11">
                  <c:v>43915.880821690997</c:v>
                </c:pt>
                <c:pt idx="12">
                  <c:v>41988.166396236804</c:v>
                </c:pt>
                <c:pt idx="13">
                  <c:v>40622.551781571099</c:v>
                </c:pt>
                <c:pt idx="14">
                  <c:v>37894.529396975995</c:v>
                </c:pt>
                <c:pt idx="15">
                  <c:v>35898.323532884999</c:v>
                </c:pt>
                <c:pt idx="16">
                  <c:v>33812.055778297494</c:v>
                </c:pt>
                <c:pt idx="17">
                  <c:v>31241.7995710504</c:v>
                </c:pt>
                <c:pt idx="18">
                  <c:v>28027.726394361598</c:v>
                </c:pt>
                <c:pt idx="19">
                  <c:v>23633.3143202992</c:v>
                </c:pt>
                <c:pt idx="20">
                  <c:v>21192.076338627299</c:v>
                </c:pt>
                <c:pt idx="21">
                  <c:v>18049.180548623201</c:v>
                </c:pt>
                <c:pt idx="22">
                  <c:v>15068.727781371001</c:v>
                </c:pt>
                <c:pt idx="23">
                  <c:v>13668.1477710498</c:v>
                </c:pt>
                <c:pt idx="24">
                  <c:v>11573.717969225001</c:v>
                </c:pt>
                <c:pt idx="25">
                  <c:v>51207.019847979194</c:v>
                </c:pt>
              </c:numCache>
            </c:numRef>
          </c:val>
        </c:ser>
        <c:ser>
          <c:idx val="2"/>
          <c:order val="2"/>
          <c:tx>
            <c:strRef>
              <c:f>Sheet1!$A$25</c:f>
              <c:strCache>
                <c:ptCount val="1"/>
                <c:pt idx="0">
                  <c:v>Transfers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cat>
            <c:strRef>
              <c:f>Sheet1!$B$13:$AA$13</c:f>
              <c:strCache>
                <c:ptCount val="26"/>
                <c:pt idx="0">
                  <c:v>65</c:v>
                </c:pt>
                <c:pt idx="1">
                  <c:v>66</c:v>
                </c:pt>
                <c:pt idx="2">
                  <c:v>67</c:v>
                </c:pt>
                <c:pt idx="3">
                  <c:v>68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72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  <c:pt idx="11">
                  <c:v>76</c:v>
                </c:pt>
                <c:pt idx="12">
                  <c:v>77</c:v>
                </c:pt>
                <c:pt idx="13">
                  <c:v>78</c:v>
                </c:pt>
                <c:pt idx="14">
                  <c:v>79</c:v>
                </c:pt>
                <c:pt idx="15">
                  <c:v>80</c:v>
                </c:pt>
                <c:pt idx="16">
                  <c:v>81</c:v>
                </c:pt>
                <c:pt idx="17">
                  <c:v>82</c:v>
                </c:pt>
                <c:pt idx="18">
                  <c:v>83</c:v>
                </c:pt>
                <c:pt idx="19">
                  <c:v>84</c:v>
                </c:pt>
                <c:pt idx="20">
                  <c:v>85</c:v>
                </c:pt>
                <c:pt idx="21">
                  <c:v>86</c:v>
                </c:pt>
                <c:pt idx="22">
                  <c:v>87</c:v>
                </c:pt>
                <c:pt idx="23">
                  <c:v>88</c:v>
                </c:pt>
                <c:pt idx="24">
                  <c:v>89</c:v>
                </c:pt>
                <c:pt idx="25">
                  <c:v>90+</c:v>
                </c:pt>
              </c:strCache>
            </c:strRef>
          </c:cat>
          <c:val>
            <c:numRef>
              <c:f>Sheet1!$B$25:$AA$25</c:f>
              <c:numCache>
                <c:formatCode>General</c:formatCode>
                <c:ptCount val="26"/>
                <c:pt idx="0">
                  <c:v>8230.5710059499997</c:v>
                </c:pt>
                <c:pt idx="1">
                  <c:v>15319.850711816</c:v>
                </c:pt>
                <c:pt idx="2">
                  <c:v>13272.005407258001</c:v>
                </c:pt>
                <c:pt idx="3">
                  <c:v>15119.982800439002</c:v>
                </c:pt>
                <c:pt idx="4">
                  <c:v>14282.109361024999</c:v>
                </c:pt>
                <c:pt idx="5">
                  <c:v>14766.29793373</c:v>
                </c:pt>
                <c:pt idx="6">
                  <c:v>15912.980860268</c:v>
                </c:pt>
                <c:pt idx="7">
                  <c:v>15711.411337279002</c:v>
                </c:pt>
                <c:pt idx="8">
                  <c:v>16563.826991711998</c:v>
                </c:pt>
                <c:pt idx="9">
                  <c:v>14841.149760260001</c:v>
                </c:pt>
                <c:pt idx="10">
                  <c:v>15427.39560752</c:v>
                </c:pt>
                <c:pt idx="11">
                  <c:v>15692.771800699998</c:v>
                </c:pt>
                <c:pt idx="12">
                  <c:v>15173.652261120002</c:v>
                </c:pt>
                <c:pt idx="13">
                  <c:v>15604.57188507</c:v>
                </c:pt>
                <c:pt idx="14">
                  <c:v>15068.13030884</c:v>
                </c:pt>
                <c:pt idx="15">
                  <c:v>13916.540080800001</c:v>
                </c:pt>
                <c:pt idx="16">
                  <c:v>13887.087551819999</c:v>
                </c:pt>
                <c:pt idx="17">
                  <c:v>13971.97916132</c:v>
                </c:pt>
                <c:pt idx="18">
                  <c:v>12863.953584319999</c:v>
                </c:pt>
                <c:pt idx="19">
                  <c:v>11397.10858</c:v>
                </c:pt>
                <c:pt idx="20">
                  <c:v>11731.040347980001</c:v>
                </c:pt>
                <c:pt idx="21">
                  <c:v>11214.353026159999</c:v>
                </c:pt>
                <c:pt idx="22">
                  <c:v>11119.15775355</c:v>
                </c:pt>
                <c:pt idx="23">
                  <c:v>11174.4247314</c:v>
                </c:pt>
                <c:pt idx="24">
                  <c:v>10432.85699305</c:v>
                </c:pt>
                <c:pt idx="25">
                  <c:v>50435.025404339998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597312"/>
        <c:axId val="77607680"/>
      </c:areaChart>
      <c:catAx>
        <c:axId val="77597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7760768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776076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US$ (millions)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7597312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132426411104241E-2"/>
          <c:y val="2.2869046084254486E-2"/>
          <c:w val="0.8658543950879205"/>
          <c:h val="0.94386790202286697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Data!$C$33</c:f>
              <c:strCache>
                <c:ptCount val="1"/>
                <c:pt idx="0">
                  <c:v>Europe &amp; US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6.0478147154333431E-2"/>
                  <c:y val="-1.7653313563898695E-2"/>
                </c:manualLayout>
              </c:layout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AT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285308239596878E-2"/>
                  <c:y val="-0.11563494320176891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ES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5000978648384378E-2"/>
                  <c:y val="2.3770017824609007E-2"/>
                </c:manualLayout>
              </c:layout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SE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94750289619049144"/>
                  <c:y val="1.0395020947388403E-2"/>
                </c:manualLayout>
              </c:layout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US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0"/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UY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Data!$B$34:$B$187</c:f>
              <c:numCache>
                <c:formatCode>General</c:formatCode>
                <c:ptCount val="154"/>
                <c:pt idx="0" formatCode="0.00">
                  <c:v>-44.572127165653811</c:v>
                </c:pt>
                <c:pt idx="2" formatCode="0.00">
                  <c:v>-32.656227641664536</c:v>
                </c:pt>
                <c:pt idx="3" formatCode="0.00">
                  <c:v>-44.049482642551389</c:v>
                </c:pt>
                <c:pt idx="4" formatCode="0.00">
                  <c:v>-40.52977665610193</c:v>
                </c:pt>
                <c:pt idx="5" formatCode="0.00">
                  <c:v>-21.339163708035681</c:v>
                </c:pt>
                <c:pt idx="6" formatCode="0.00">
                  <c:v>-43.568981897858542</c:v>
                </c:pt>
                <c:pt idx="7" formatCode="0.00">
                  <c:v>-5.573732431604661</c:v>
                </c:pt>
                <c:pt idx="26" formatCode="0.00">
                  <c:v>-25.260902065138154</c:v>
                </c:pt>
                <c:pt idx="27" formatCode="0.00">
                  <c:v>-26.629697430696748</c:v>
                </c:pt>
                <c:pt idx="28" formatCode="0.00">
                  <c:v>-17.811600232615206</c:v>
                </c:pt>
                <c:pt idx="29" formatCode="0.00">
                  <c:v>4.0541223083451436</c:v>
                </c:pt>
                <c:pt idx="30" formatCode="0.00">
                  <c:v>-10.714925002716857</c:v>
                </c:pt>
                <c:pt idx="50" formatCode="0.00">
                  <c:v>27.558196603730501</c:v>
                </c:pt>
                <c:pt idx="51" formatCode="0.00">
                  <c:v>-22.656778917380912</c:v>
                </c:pt>
                <c:pt idx="52" formatCode="0.00">
                  <c:v>6.5570024399831706</c:v>
                </c:pt>
                <c:pt idx="53" formatCode="0.00">
                  <c:v>-16.209841254474256</c:v>
                </c:pt>
                <c:pt idx="54" formatCode="0.00">
                  <c:v>-31.103481691810007</c:v>
                </c:pt>
                <c:pt idx="55" formatCode="0.00">
                  <c:v>-14.492111627806587</c:v>
                </c:pt>
                <c:pt idx="56" formatCode="0.00">
                  <c:v>8.1536170218093691</c:v>
                </c:pt>
              </c:numCache>
            </c:numRef>
          </c:xVal>
          <c:yVal>
            <c:numRef>
              <c:f>Data!$C$34:$C$187</c:f>
              <c:numCache>
                <c:formatCode>General</c:formatCode>
                <c:ptCount val="154"/>
                <c:pt idx="0">
                  <c:v>7.1130453846578678</c:v>
                </c:pt>
                <c:pt idx="2">
                  <c:v>30.3184895618094</c:v>
                </c:pt>
                <c:pt idx="3">
                  <c:v>1.7147278759287887</c:v>
                </c:pt>
                <c:pt idx="4">
                  <c:v>13.300196936014174</c:v>
                </c:pt>
                <c:pt idx="5">
                  <c:v>45.404991894278012</c:v>
                </c:pt>
                <c:pt idx="6">
                  <c:v>0.39042136725107573</c:v>
                </c:pt>
                <c:pt idx="7">
                  <c:v>58.539600359287498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Data!$D$33</c:f>
              <c:strCache>
                <c:ptCount val="1"/>
                <c:pt idx="0">
                  <c:v>Latin America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chemeClr val="accent6"/>
              </a:solidFill>
              <a:ln>
                <a:solidFill>
                  <a:schemeClr val="accent6"/>
                </a:solidFill>
                <a:prstDash val="solid"/>
              </a:ln>
            </c:spPr>
          </c:marker>
          <c:xVal>
            <c:numRef>
              <c:f>Data!$B$34:$B$187</c:f>
              <c:numCache>
                <c:formatCode>General</c:formatCode>
                <c:ptCount val="154"/>
                <c:pt idx="0" formatCode="0.00">
                  <c:v>-44.572127165653811</c:v>
                </c:pt>
                <c:pt idx="2" formatCode="0.00">
                  <c:v>-32.656227641664536</c:v>
                </c:pt>
                <c:pt idx="3" formatCode="0.00">
                  <c:v>-44.049482642551389</c:v>
                </c:pt>
                <c:pt idx="4" formatCode="0.00">
                  <c:v>-40.52977665610193</c:v>
                </c:pt>
                <c:pt idx="5" formatCode="0.00">
                  <c:v>-21.339163708035681</c:v>
                </c:pt>
                <c:pt idx="6" formatCode="0.00">
                  <c:v>-43.568981897858542</c:v>
                </c:pt>
                <c:pt idx="7" formatCode="0.00">
                  <c:v>-5.573732431604661</c:v>
                </c:pt>
                <c:pt idx="26" formatCode="0.00">
                  <c:v>-25.260902065138154</c:v>
                </c:pt>
                <c:pt idx="27" formatCode="0.00">
                  <c:v>-26.629697430696748</c:v>
                </c:pt>
                <c:pt idx="28" formatCode="0.00">
                  <c:v>-17.811600232615206</c:v>
                </c:pt>
                <c:pt idx="29" formatCode="0.00">
                  <c:v>4.0541223083451436</c:v>
                </c:pt>
                <c:pt idx="30" formatCode="0.00">
                  <c:v>-10.714925002716857</c:v>
                </c:pt>
                <c:pt idx="50" formatCode="0.00">
                  <c:v>27.558196603730501</c:v>
                </c:pt>
                <c:pt idx="51" formatCode="0.00">
                  <c:v>-22.656778917380912</c:v>
                </c:pt>
                <c:pt idx="52" formatCode="0.00">
                  <c:v>6.5570024399831706</c:v>
                </c:pt>
                <c:pt idx="53" formatCode="0.00">
                  <c:v>-16.209841254474256</c:v>
                </c:pt>
                <c:pt idx="54" formatCode="0.00">
                  <c:v>-31.103481691810007</c:v>
                </c:pt>
                <c:pt idx="55" formatCode="0.00">
                  <c:v>-14.492111627806587</c:v>
                </c:pt>
                <c:pt idx="56" formatCode="0.00">
                  <c:v>8.1536170218093691</c:v>
                </c:pt>
              </c:numCache>
            </c:numRef>
          </c:xVal>
          <c:yVal>
            <c:numRef>
              <c:f>Data!$D$34:$D$187</c:f>
              <c:numCache>
                <c:formatCode>General</c:formatCode>
                <c:ptCount val="154"/>
                <c:pt idx="26" formatCode="0.00">
                  <c:v>22.363691291871</c:v>
                </c:pt>
                <c:pt idx="27" formatCode="0.00">
                  <c:v>12.457627586298708</c:v>
                </c:pt>
                <c:pt idx="28" formatCode="0.00">
                  <c:v>25.527928154425005</c:v>
                </c:pt>
                <c:pt idx="29" formatCode="0.00">
                  <c:v>64.910630317069092</c:v>
                </c:pt>
                <c:pt idx="30" formatCode="0.00">
                  <c:v>39.945424346163939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Data!$E$33</c:f>
              <c:strCache>
                <c:ptCount val="1"/>
                <c:pt idx="0">
                  <c:v>Asia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Data!$B$34:$B$187</c:f>
              <c:numCache>
                <c:formatCode>General</c:formatCode>
                <c:ptCount val="154"/>
                <c:pt idx="0" formatCode="0.00">
                  <c:v>-44.572127165653811</c:v>
                </c:pt>
                <c:pt idx="2" formatCode="0.00">
                  <c:v>-32.656227641664536</c:v>
                </c:pt>
                <c:pt idx="3" formatCode="0.00">
                  <c:v>-44.049482642551389</c:v>
                </c:pt>
                <c:pt idx="4" formatCode="0.00">
                  <c:v>-40.52977665610193</c:v>
                </c:pt>
                <c:pt idx="5" formatCode="0.00">
                  <c:v>-21.339163708035681</c:v>
                </c:pt>
                <c:pt idx="6" formatCode="0.00">
                  <c:v>-43.568981897858542</c:v>
                </c:pt>
                <c:pt idx="7" formatCode="0.00">
                  <c:v>-5.573732431604661</c:v>
                </c:pt>
                <c:pt idx="26" formatCode="0.00">
                  <c:v>-25.260902065138154</c:v>
                </c:pt>
                <c:pt idx="27" formatCode="0.00">
                  <c:v>-26.629697430696748</c:v>
                </c:pt>
                <c:pt idx="28" formatCode="0.00">
                  <c:v>-17.811600232615206</c:v>
                </c:pt>
                <c:pt idx="29" formatCode="0.00">
                  <c:v>4.0541223083451436</c:v>
                </c:pt>
                <c:pt idx="30" formatCode="0.00">
                  <c:v>-10.714925002716857</c:v>
                </c:pt>
                <c:pt idx="50" formatCode="0.00">
                  <c:v>27.558196603730501</c:v>
                </c:pt>
                <c:pt idx="51" formatCode="0.00">
                  <c:v>-22.656778917380912</c:v>
                </c:pt>
                <c:pt idx="52" formatCode="0.00">
                  <c:v>6.5570024399831706</c:v>
                </c:pt>
                <c:pt idx="53" formatCode="0.00">
                  <c:v>-16.209841254474256</c:v>
                </c:pt>
                <c:pt idx="54" formatCode="0.00">
                  <c:v>-31.103481691810007</c:v>
                </c:pt>
                <c:pt idx="55" formatCode="0.00">
                  <c:v>-14.492111627806587</c:v>
                </c:pt>
                <c:pt idx="56" formatCode="0.00">
                  <c:v>8.1536170218093691</c:v>
                </c:pt>
              </c:numCache>
            </c:numRef>
          </c:xVal>
          <c:yVal>
            <c:numRef>
              <c:f>Data!$E$34:$E$187</c:f>
              <c:numCache>
                <c:formatCode>General</c:formatCode>
                <c:ptCount val="154"/>
                <c:pt idx="50">
                  <c:v>74.672488492565719</c:v>
                </c:pt>
                <c:pt idx="51">
                  <c:v>34.116579405980801</c:v>
                </c:pt>
                <c:pt idx="52">
                  <c:v>55.689766584361173</c:v>
                </c:pt>
                <c:pt idx="53">
                  <c:v>35.281274292955196</c:v>
                </c:pt>
                <c:pt idx="54">
                  <c:v>21.767904758792127</c:v>
                </c:pt>
                <c:pt idx="55">
                  <c:v>16.893598938157208</c:v>
                </c:pt>
                <c:pt idx="56">
                  <c:v>94.511097103284683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687808"/>
        <c:axId val="77710464"/>
      </c:scatterChart>
      <c:valAx>
        <c:axId val="77687808"/>
        <c:scaling>
          <c:orientation val="minMax"/>
          <c:max val="80"/>
          <c:min val="-80"/>
        </c:scaling>
        <c:delete val="1"/>
        <c:axPos val="b"/>
        <c:numFmt formatCode="0.00" sourceLinked="1"/>
        <c:majorTickMark val="out"/>
        <c:minorTickMark val="none"/>
        <c:tickLblPos val="nextTo"/>
        <c:crossAx val="77710464"/>
        <c:crosses val="autoZero"/>
        <c:crossBetween val="midCat"/>
        <c:majorUnit val="10"/>
        <c:minorUnit val="10"/>
      </c:valAx>
      <c:valAx>
        <c:axId val="77710464"/>
        <c:scaling>
          <c:orientation val="minMax"/>
          <c:max val="130"/>
          <c:min val="-30"/>
        </c:scaling>
        <c:delete val="1"/>
        <c:axPos val="l"/>
        <c:numFmt formatCode="General" sourceLinked="1"/>
        <c:majorTickMark val="out"/>
        <c:minorTickMark val="none"/>
        <c:tickLblPos val="nextTo"/>
        <c:crossAx val="77687808"/>
        <c:crosses val="autoZero"/>
        <c:crossBetween val="midCat"/>
        <c:majorUnit val="10"/>
      </c:valAx>
      <c:spPr>
        <a:solidFill>
          <a:schemeClr val="tx2">
            <a:lumMod val="20000"/>
            <a:lumOff val="80000"/>
          </a:schemeClr>
        </a:solidFill>
        <a:ln w="25400">
          <a:noFill/>
        </a:ln>
      </c:spPr>
    </c:plotArea>
    <c:legend>
      <c:legendPos val="l"/>
      <c:layout>
        <c:manualLayout>
          <c:xMode val="edge"/>
          <c:yMode val="edge"/>
          <c:x val="8.8269454123112656E-2"/>
          <c:y val="0.162467081181533"/>
          <c:w val="0.16691486734889843"/>
          <c:h val="0.13657193776314352"/>
        </c:manualLayout>
      </c:layout>
      <c:overlay val="1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0.39423</cdr:x>
      <cdr:y>0.07138</cdr:y>
    </cdr:from>
    <cdr:to>
      <cdr:x>0.39633</cdr:x>
      <cdr:y>0.75391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 flipV="1">
          <a:off x="3124200" y="391632"/>
          <a:ext cx="16642" cy="374463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accent6"/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0.39806</cdr:x>
      <cdr:y>0.08451</cdr:y>
    </cdr:from>
    <cdr:to>
      <cdr:x>0.40016</cdr:x>
      <cdr:y>0.76704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 flipV="1">
          <a:off x="3124200" y="457200"/>
          <a:ext cx="16482" cy="3692623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accent6"/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0.30612</cdr:x>
      <cdr:y>0.38806</cdr:y>
    </cdr:from>
    <cdr:to>
      <cdr:x>0.53061</cdr:x>
      <cdr:y>0.56716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0" y="1981200"/>
          <a:ext cx="1676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Consumption</a:t>
          </a:r>
          <a:endParaRPr lang="en-US" sz="24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0.31293</cdr:x>
      <cdr:y>0.39216</cdr:y>
    </cdr:from>
    <cdr:to>
      <cdr:x>0.53741</cdr:x>
      <cdr:y>0.56863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6800" y="2032000"/>
          <a:ext cx="1676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smtClean="0"/>
            <a:t>Consumption</a:t>
          </a:r>
          <a:endParaRPr lang="en-US" sz="24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0.54403</cdr:x>
      <cdr:y>0.82046</cdr:y>
    </cdr:from>
    <cdr:to>
      <cdr:x>0.58555</cdr:x>
      <cdr:y>0.86942</cdr:y>
    </cdr:to>
    <cdr:sp macro="" textlink="">
      <cdr:nvSpPr>
        <cdr:cNvPr id="4300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60939" y="3769951"/>
          <a:ext cx="250246" cy="2247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>
              <a:solidFill>
                <a:srgbClr val="000000"/>
              </a:solidFill>
              <a:latin typeface="Arial"/>
              <a:cs typeface="Arial"/>
            </a:rPr>
            <a:t>1/3</a:t>
          </a:r>
        </a:p>
      </cdr:txBody>
    </cdr:sp>
  </cdr:relSizeAnchor>
  <cdr:relSizeAnchor xmlns:cdr="http://schemas.openxmlformats.org/drawingml/2006/chartDrawing">
    <cdr:from>
      <cdr:x>0.18881</cdr:x>
      <cdr:y>0.57467</cdr:y>
    </cdr:from>
    <cdr:to>
      <cdr:x>0.23794</cdr:x>
      <cdr:y>0.62289</cdr:y>
    </cdr:to>
    <cdr:sp macro="" textlink="">
      <cdr:nvSpPr>
        <cdr:cNvPr id="4301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58975" y="2624646"/>
          <a:ext cx="295989" cy="2157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>
              <a:solidFill>
                <a:srgbClr val="000000"/>
              </a:solidFill>
              <a:latin typeface="Arial"/>
              <a:cs typeface="Arial"/>
            </a:rPr>
            <a:t>1/3</a:t>
          </a:r>
        </a:p>
      </cdr:txBody>
    </cdr:sp>
  </cdr:relSizeAnchor>
  <cdr:relSizeAnchor xmlns:cdr="http://schemas.openxmlformats.org/drawingml/2006/chartDrawing">
    <cdr:from>
      <cdr:x>0.54477</cdr:x>
      <cdr:y>0.31957</cdr:y>
    </cdr:from>
    <cdr:to>
      <cdr:x>0.59513</cdr:x>
      <cdr:y>0.35727</cdr:y>
    </cdr:to>
    <cdr:sp macro="" textlink="">
      <cdr:nvSpPr>
        <cdr:cNvPr id="4301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66321" y="1470349"/>
          <a:ext cx="301371" cy="1730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>
              <a:solidFill>
                <a:srgbClr val="000000"/>
              </a:solidFill>
              <a:latin typeface="Arial"/>
              <a:cs typeface="Arial"/>
            </a:rPr>
            <a:t>1/3</a:t>
          </a:r>
        </a:p>
      </cdr:txBody>
    </cdr:sp>
  </cdr:relSizeAnchor>
  <cdr:relSizeAnchor xmlns:cdr="http://schemas.openxmlformats.org/drawingml/2006/chartDrawing">
    <cdr:from>
      <cdr:x>0.63904</cdr:x>
      <cdr:y>0.57002</cdr:y>
    </cdr:from>
    <cdr:to>
      <cdr:x>0.68055</cdr:x>
      <cdr:y>0.61898</cdr:y>
    </cdr:to>
    <cdr:sp macro="" textlink="">
      <cdr:nvSpPr>
        <cdr:cNvPr id="11469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03112" y="2620150"/>
          <a:ext cx="227374" cy="2247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>
              <a:solidFill>
                <a:srgbClr val="000000"/>
              </a:solidFill>
              <a:latin typeface="Arial"/>
              <a:cs typeface="Arial"/>
            </a:rPr>
            <a:t>2/3</a:t>
          </a:r>
        </a:p>
      </cdr:txBody>
    </cdr:sp>
  </cdr:relSizeAnchor>
  <cdr:relSizeAnchor xmlns:cdr="http://schemas.openxmlformats.org/drawingml/2006/chartDrawing">
    <cdr:from>
      <cdr:x>0.35904</cdr:x>
      <cdr:y>0.82046</cdr:y>
    </cdr:from>
    <cdr:to>
      <cdr:x>0.40228</cdr:x>
      <cdr:y>0.86012</cdr:y>
    </cdr:to>
    <cdr:sp macro="" textlink="">
      <cdr:nvSpPr>
        <cdr:cNvPr id="4301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8288" y="3769951"/>
          <a:ext cx="259664" cy="1820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>
              <a:solidFill>
                <a:srgbClr val="000000"/>
              </a:solidFill>
              <a:latin typeface="Arial"/>
              <a:cs typeface="Arial"/>
            </a:rPr>
            <a:t>2/3</a:t>
          </a:r>
        </a:p>
      </cdr:txBody>
    </cdr:sp>
  </cdr:relSizeAnchor>
  <cdr:relSizeAnchor xmlns:cdr="http://schemas.openxmlformats.org/drawingml/2006/chartDrawing">
    <cdr:from>
      <cdr:x>0.29762</cdr:x>
      <cdr:y>0.37515</cdr:y>
    </cdr:from>
    <cdr:to>
      <cdr:x>0.34601</cdr:x>
      <cdr:y>0.41946</cdr:y>
    </cdr:to>
    <cdr:sp macro="" textlink="">
      <cdr:nvSpPr>
        <cdr:cNvPr id="4301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79647" y="1725486"/>
          <a:ext cx="290608" cy="2034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>
              <a:solidFill>
                <a:srgbClr val="000000"/>
              </a:solidFill>
              <a:latin typeface="Arial"/>
              <a:cs typeface="Arial"/>
            </a:rPr>
            <a:t>2/3</a:t>
          </a:r>
        </a:p>
      </cdr:txBody>
    </cdr:sp>
  </cdr:relSizeAnchor>
  <cdr:relSizeAnchor xmlns:cdr="http://schemas.openxmlformats.org/drawingml/2006/chartDrawing">
    <cdr:from>
      <cdr:x>0.41259</cdr:x>
      <cdr:y>0.14257</cdr:y>
    </cdr:from>
    <cdr:to>
      <cdr:x>0.50595</cdr:x>
      <cdr:y>0.19056</cdr:y>
    </cdr:to>
    <cdr:sp macro="" textlink="">
      <cdr:nvSpPr>
        <cdr:cNvPr id="4301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71186" y="657733"/>
          <a:ext cx="561034" cy="220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25" b="0" i="0" u="none" strike="noStrike" baseline="0">
              <a:solidFill>
                <a:srgbClr val="000000"/>
              </a:solidFill>
              <a:latin typeface="Arial"/>
              <a:cs typeface="Arial"/>
            </a:rPr>
            <a:t>Assets</a:t>
          </a:r>
        </a:p>
      </cdr:txBody>
    </cdr:sp>
  </cdr:relSizeAnchor>
  <cdr:relSizeAnchor xmlns:cdr="http://schemas.openxmlformats.org/drawingml/2006/chartDrawing">
    <cdr:from>
      <cdr:x>0.72854</cdr:x>
      <cdr:y>0.78823</cdr:y>
    </cdr:from>
    <cdr:to>
      <cdr:x>0.83393</cdr:x>
      <cdr:y>0.85972</cdr:y>
    </cdr:to>
    <cdr:sp macro="" textlink="">
      <cdr:nvSpPr>
        <cdr:cNvPr id="4301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46568" y="3275289"/>
          <a:ext cx="633927" cy="331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>
              <a:solidFill>
                <a:srgbClr val="000000"/>
              </a:solidFill>
              <a:latin typeface="Arial"/>
              <a:cs typeface="Arial"/>
            </a:rPr>
            <a:t>Labor income</a:t>
          </a:r>
        </a:p>
      </cdr:txBody>
    </cdr:sp>
  </cdr:relSizeAnchor>
  <cdr:relSizeAnchor xmlns:cdr="http://schemas.openxmlformats.org/drawingml/2006/chartDrawing">
    <cdr:from>
      <cdr:x>0.08682</cdr:x>
      <cdr:y>0.77642</cdr:y>
    </cdr:from>
    <cdr:to>
      <cdr:x>0.18779</cdr:x>
      <cdr:y>0.8479</cdr:y>
    </cdr:to>
    <cdr:sp macro="" textlink="">
      <cdr:nvSpPr>
        <cdr:cNvPr id="43017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5547" y="3619341"/>
          <a:ext cx="613506" cy="3281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>
              <a:solidFill>
                <a:srgbClr val="000000"/>
              </a:solidFill>
              <a:latin typeface="Arial"/>
              <a:cs typeface="Arial"/>
            </a:rPr>
            <a:t>Transfers</a:t>
          </a:r>
        </a:p>
      </cdr:txBody>
    </cdr:sp>
  </cdr:relSizeAnchor>
  <cdr:relSizeAnchor xmlns:cdr="http://schemas.openxmlformats.org/drawingml/2006/chartDrawing">
    <cdr:from>
      <cdr:x>0.18779</cdr:x>
      <cdr:y>0.78766</cdr:y>
    </cdr:from>
    <cdr:to>
      <cdr:x>0.72633</cdr:x>
      <cdr:y>0.78766</cdr:y>
    </cdr:to>
    <cdr:sp macro="" textlink="">
      <cdr:nvSpPr>
        <cdr:cNvPr id="43018" name="AutoShap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113918" y="3608684"/>
          <a:ext cx="3234101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0.18779</cdr:x>
      <cdr:y>0.19986</cdr:y>
    </cdr:from>
    <cdr:to>
      <cdr:x>0.45853</cdr:x>
      <cdr:y>0.78766</cdr:y>
    </cdr:to>
    <cdr:sp macro="" textlink="">
      <cdr:nvSpPr>
        <cdr:cNvPr id="43019" name="AutoShape 1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113918" y="915664"/>
          <a:ext cx="1625115" cy="269302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0.45853</cdr:x>
      <cdr:y>0.19986</cdr:y>
    </cdr:from>
    <cdr:to>
      <cdr:x>0.72633</cdr:x>
      <cdr:y>0.78766</cdr:y>
    </cdr:to>
    <cdr:sp macro="" textlink="">
      <cdr:nvSpPr>
        <cdr:cNvPr id="43020" name="AutoShape 1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739033" y="915664"/>
          <a:ext cx="1608986" cy="269302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0.26027</cdr:x>
      <cdr:y>0.5918</cdr:y>
    </cdr:from>
    <cdr:to>
      <cdr:x>0.63813</cdr:x>
      <cdr:y>0.59352</cdr:y>
    </cdr:to>
    <cdr:sp macro="" textlink="">
      <cdr:nvSpPr>
        <cdr:cNvPr id="43021" name="Line 1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554964" y="2720181"/>
          <a:ext cx="2272391" cy="786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0.34699</cdr:x>
      <cdr:y>0.39571</cdr:y>
    </cdr:from>
    <cdr:to>
      <cdr:x>0.5519</cdr:x>
      <cdr:y>0.39669</cdr:y>
    </cdr:to>
    <cdr:sp macro="" textlink="">
      <cdr:nvSpPr>
        <cdr:cNvPr id="43022" name="Line 1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075636" y="1819897"/>
          <a:ext cx="1232393" cy="44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0.36764</cdr:x>
      <cdr:y>0.39669</cdr:y>
    </cdr:from>
    <cdr:to>
      <cdr:x>0.5519</cdr:x>
      <cdr:y>0.8092</cdr:y>
    </cdr:to>
    <cdr:sp macro="" textlink="">
      <cdr:nvSpPr>
        <cdr:cNvPr id="43023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193774" y="1817445"/>
          <a:ext cx="1105334" cy="188992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0.28288</cdr:x>
      <cdr:y>0.59254</cdr:y>
    </cdr:from>
    <cdr:to>
      <cdr:x>0.37451</cdr:x>
      <cdr:y>0.8092</cdr:y>
    </cdr:to>
    <cdr:sp macro="" textlink="">
      <cdr:nvSpPr>
        <cdr:cNvPr id="43024" name="Line 1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690850" y="2723553"/>
          <a:ext cx="551617" cy="9946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0.36764</cdr:x>
      <cdr:y>0.3656</cdr:y>
    </cdr:from>
    <cdr:to>
      <cdr:x>0.56295</cdr:x>
      <cdr:y>0.78766</cdr:y>
    </cdr:to>
    <cdr:sp macro="" textlink="">
      <cdr:nvSpPr>
        <cdr:cNvPr id="43025" name="Line 1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2200759" y="1681651"/>
          <a:ext cx="1174540" cy="193769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0.54477</cdr:x>
      <cdr:y>0.571</cdr:y>
    </cdr:from>
    <cdr:to>
      <cdr:x>0.64771</cdr:x>
      <cdr:y>0.78766</cdr:y>
    </cdr:to>
    <cdr:sp macro="" textlink="">
      <cdr:nvSpPr>
        <cdr:cNvPr id="43026" name="Line 1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266321" y="2624646"/>
          <a:ext cx="618887" cy="99469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0.37379</cdr:x>
      <cdr:y>0.21207</cdr:y>
    </cdr:from>
    <cdr:to>
      <cdr:x>0.40647</cdr:x>
      <cdr:y>0.27425</cdr:y>
    </cdr:to>
    <cdr:sp macro="" textlink="">
      <cdr:nvSpPr>
        <cdr:cNvPr id="43027" name="Line 1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320500" y="878027"/>
          <a:ext cx="196430" cy="28548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0.70227</cdr:x>
      <cdr:y>0.66626</cdr:y>
    </cdr:from>
    <cdr:to>
      <cdr:x>0.72906</cdr:x>
      <cdr:y>0.72453</cdr:y>
    </cdr:to>
    <cdr:sp macro="" textlink="">
      <cdr:nvSpPr>
        <cdr:cNvPr id="43028" name="Line 2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290175" y="3169761"/>
          <a:ext cx="203156" cy="2719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0.22239</cdr:x>
      <cdr:y>0.82242</cdr:y>
    </cdr:from>
    <cdr:to>
      <cdr:x>0.27939</cdr:x>
      <cdr:y>0.82242</cdr:y>
    </cdr:to>
    <cdr:sp macro="" textlink="">
      <cdr:nvSpPr>
        <cdr:cNvPr id="43029" name="Line 2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1119053" y="3774446"/>
          <a:ext cx="34846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0.45755</cdr:x>
      <cdr:y>0.50024</cdr:y>
    </cdr:from>
    <cdr:to>
      <cdr:x>0.4696</cdr:x>
      <cdr:y>0.53623</cdr:y>
    </cdr:to>
    <cdr:sp macro="" textlink="">
      <cdr:nvSpPr>
        <cdr:cNvPr id="43030" name="Text Box 2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41613" y="2299824"/>
          <a:ext cx="72651" cy="165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25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  <cdr:relSizeAnchor xmlns:cdr="http://schemas.openxmlformats.org/drawingml/2006/chartDrawing">
    <cdr:from>
      <cdr:x>0.30446</cdr:x>
      <cdr:y>0.55876</cdr:y>
    </cdr:from>
    <cdr:to>
      <cdr:x>0.3364</cdr:x>
      <cdr:y>0.60307</cdr:y>
    </cdr:to>
    <cdr:sp macro="" textlink="">
      <cdr:nvSpPr>
        <cdr:cNvPr id="114716" name="TextBox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70669" y="2568448"/>
          <a:ext cx="174903" cy="2034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JP</a:t>
          </a:r>
        </a:p>
      </cdr:txBody>
    </cdr:sp>
  </cdr:relSizeAnchor>
  <cdr:relSizeAnchor xmlns:cdr="http://schemas.openxmlformats.org/drawingml/2006/chartDrawing">
    <cdr:from>
      <cdr:x>0.37373</cdr:x>
      <cdr:y>0.5803</cdr:y>
    </cdr:from>
    <cdr:to>
      <cdr:x>0.42802</cdr:x>
      <cdr:y>0.62363</cdr:y>
    </cdr:to>
    <cdr:sp macro="" textlink="">
      <cdr:nvSpPr>
        <cdr:cNvPr id="114717" name="TextBox 2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50074" y="2667356"/>
          <a:ext cx="297334" cy="1989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KR</a:t>
          </a:r>
        </a:p>
      </cdr:txBody>
    </cdr:sp>
  </cdr:relSizeAnchor>
  <cdr:relSizeAnchor xmlns:cdr="http://schemas.openxmlformats.org/drawingml/2006/chartDrawing">
    <cdr:from>
      <cdr:x>0.2794</cdr:x>
      <cdr:y>0.66623</cdr:y>
    </cdr:from>
    <cdr:to>
      <cdr:x>0.32166</cdr:x>
      <cdr:y>0.70564</cdr:y>
    </cdr:to>
    <cdr:sp macro="" textlink="">
      <cdr:nvSpPr>
        <cdr:cNvPr id="114718" name="Text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33438" y="3061862"/>
          <a:ext cx="231410" cy="1809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TW</a:t>
          </a:r>
        </a:p>
      </cdr:txBody>
    </cdr:sp>
  </cdr:relSizeAnchor>
  <cdr:relSizeAnchor xmlns:cdr="http://schemas.openxmlformats.org/drawingml/2006/chartDrawing">
    <cdr:from>
      <cdr:x>0.46954</cdr:x>
      <cdr:y>0.48139</cdr:y>
    </cdr:from>
    <cdr:to>
      <cdr:x>0.52407</cdr:x>
      <cdr:y>0.51738</cdr:y>
    </cdr:to>
    <cdr:sp macro="" textlink="">
      <cdr:nvSpPr>
        <cdr:cNvPr id="114719" name="Text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74782" y="2213280"/>
          <a:ext cx="298680" cy="1652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PH</a:t>
          </a:r>
        </a:p>
      </cdr:txBody>
    </cdr:sp>
  </cdr:relSizeAnchor>
  <cdr:relSizeAnchor xmlns:cdr="http://schemas.openxmlformats.org/drawingml/2006/chartDrawing">
    <cdr:from>
      <cdr:x>0.31232</cdr:x>
      <cdr:y>0.72449</cdr:y>
    </cdr:from>
    <cdr:to>
      <cdr:x>0.3477</cdr:x>
      <cdr:y>0.76489</cdr:y>
    </cdr:to>
    <cdr:sp macro="" textlink="">
      <cdr:nvSpPr>
        <cdr:cNvPr id="114720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13722" y="3329362"/>
          <a:ext cx="193739" cy="1854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31750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CL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80848-3349-4C84-AF8B-1FAFDAE2DFAC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CF338-C656-4126-82F5-976098134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3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6B5CAB-62E3-40F4-B042-C0FA8EDD3304}" type="datetime1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Lee and Mason    April 11,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D5DF63-2146-48B6-9672-9CF33BCF6963}" type="datetime1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Lee and Mason    April 11,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94C5C-3C44-4803-9919-D50D636F3D22}" type="datetime1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Lee and Mason    April 11,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324600"/>
            <a:ext cx="50292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Lee and Mason    April 11,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8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A228E-F340-40A3-8F84-EE4648EC8D97}" type="datetime1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Lee and Mason    April 11,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A657F4-4EED-41E1-94A4-A871C937902B}" type="datetime1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Lee and Mason    April 11,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3C4C2B-0C28-45CE-954C-2233F035FD97}" type="datetime1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Lee and Mason    April 11,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C675F7-0230-4717-AF3D-6841A1D547EB}" type="datetime1">
              <a:rPr lang="en-US" smtClean="0"/>
              <a:t>4/9/2013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Lee and Mason    April 11, 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7102F8-7DF1-408F-9ACA-DEC38D2E824D}" type="datetime1">
              <a:rPr lang="en-US" smtClean="0"/>
              <a:t>4/9/2013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Lee and Mason    April 11,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FBF139-599D-4F7E-8571-247A4FB7DBE9}" type="datetime1">
              <a:rPr lang="en-US" smtClean="0"/>
              <a:t>4/9/2013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Lee and Mason    April 11,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AE5917-DACF-44B5-9142-67BB093DF101}" type="datetime1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Lee and Mason    April 11,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6DDF70-ACCD-4D2F-A03D-7D3C3C676DEA}" type="datetime1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Lee and Mason    April 11,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5_PPT-template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8845106-B481-4DDC-9DFF-C6490957B2FC}" type="datetime1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en-US" smtClean="0"/>
              <a:t>Lee and Mason    April 11,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accounts.org/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/>
          <a:lstStyle/>
          <a:p>
            <a:r>
              <a:rPr lang="en-US" dirty="0" smtClean="0"/>
              <a:t>Population Aging and the Generational Economy: </a:t>
            </a:r>
            <a:br>
              <a:rPr lang="en-US" dirty="0" smtClean="0"/>
            </a:br>
            <a:r>
              <a:rPr lang="en-US" dirty="0" smtClean="0"/>
              <a:t>A Global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Ronald Lee and Andrew Mason</a:t>
            </a:r>
          </a:p>
          <a:p>
            <a:r>
              <a:rPr lang="en-US" dirty="0" smtClean="0"/>
              <a:t>Lead authors and editors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Capital Spending, Nigeria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Lee and Mason    April 11, 2013</a:t>
            </a:r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600495"/>
              </p:ext>
            </p:extLst>
          </p:nvPr>
        </p:nvGraphicFramePr>
        <p:xfrm>
          <a:off x="762000" y="1066800"/>
          <a:ext cx="7848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4752109"/>
            <a:ext cx="2000250" cy="175432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Only 20% of spending on children goes to human capital (health and education)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152650" y="4724400"/>
            <a:ext cx="895350" cy="838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0"/>
            <a:ext cx="7772400" cy="1600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endParaRPr lang="en-US" sz="1200" kern="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169736"/>
              </p:ext>
            </p:extLst>
          </p:nvPr>
        </p:nvGraphicFramePr>
        <p:xfrm>
          <a:off x="304800" y="1143000"/>
          <a:ext cx="8269792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Fertility/human capital tradeoff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Lee and Mason    April 11, 2013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6104930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Updated from NTA database </a:t>
            </a:r>
            <a:r>
              <a:rPr lang="en-US" sz="1400" dirty="0" smtClean="0">
                <a:hlinkClick r:id="rId3"/>
              </a:rPr>
              <a:t>www.ntaccounts.org</a:t>
            </a:r>
            <a:r>
              <a:rPr lang="en-US" sz="1400" dirty="0" smtClean="0"/>
              <a:t> accessed March 20, 2013.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46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countries with lower fertility . . 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Children claim a much smaller share of the nation’s production.</a:t>
            </a:r>
          </a:p>
          <a:p>
            <a:r>
              <a:rPr lang="en-US" sz="2800" dirty="0" smtClean="0"/>
              <a:t>More can be devoted to raising human capital spending per child. </a:t>
            </a:r>
          </a:p>
          <a:p>
            <a:r>
              <a:rPr lang="en-US" sz="2800" dirty="0" smtClean="0"/>
              <a:t>More can be used to raise standards of living and to reduce poverty. </a:t>
            </a:r>
          </a:p>
          <a:p>
            <a:r>
              <a:rPr lang="en-US" sz="2800" dirty="0" smtClean="0"/>
              <a:t>More can be saved and invested in the future.</a:t>
            </a:r>
          </a:p>
          <a:p>
            <a:r>
              <a:rPr lang="en-US" sz="2800" dirty="0" smtClean="0"/>
              <a:t>But low fertility eventually leads to populations with high rates of old-age dependency. 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Lee and Mason    April 11,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 Economic Lifecycle, </a:t>
            </a:r>
            <a:br>
              <a:rPr lang="en-US" dirty="0" smtClean="0"/>
            </a:br>
            <a:r>
              <a:rPr lang="en-US" dirty="0" smtClean="0"/>
              <a:t>Aggregate Flows (2003)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201138"/>
              </p:ext>
            </p:extLst>
          </p:nvPr>
        </p:nvGraphicFramePr>
        <p:xfrm>
          <a:off x="762000" y="1343024"/>
          <a:ext cx="7467600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Lee and Mason    April 11,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Economic Lifecycle, 65+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920363"/>
              </p:ext>
            </p:extLst>
          </p:nvPr>
        </p:nvGraphicFramePr>
        <p:xfrm>
          <a:off x="762000" y="1295400"/>
          <a:ext cx="7467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Lee and Mason    April 11, 2013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5029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Labor income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95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Old-age Funding System, US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206137"/>
              </p:ext>
            </p:extLst>
          </p:nvPr>
        </p:nvGraphicFramePr>
        <p:xfrm>
          <a:off x="762000" y="1219200"/>
          <a:ext cx="7467600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Lee and Mason    April 11, 2013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09800" y="5029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Labor income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4267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Asset-based flows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01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Old-age Funding System, US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059663"/>
              </p:ext>
            </p:extLst>
          </p:nvPr>
        </p:nvGraphicFramePr>
        <p:xfrm>
          <a:off x="762000" y="1219200"/>
          <a:ext cx="7543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Lee and Mason    April 11, 2013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09800" y="5029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Labor income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1369874"/>
            <a:ext cx="4191000" cy="23083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Funding of old-age consumption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Labor income        16.4%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Assets                     58.3%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Transfers                 25.2%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    Public                 31.9%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Private               - 6.6%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4267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Asset-based flows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00400" y="3124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Transfers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99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Old-age Support System</a:t>
            </a:r>
            <a:br>
              <a:rPr lang="en-US" dirty="0" smtClean="0"/>
            </a:br>
            <a:r>
              <a:rPr lang="en-US" dirty="0" smtClean="0"/>
              <a:t>NTA Countries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Lee and Mason    April 11, 2013</a:t>
            </a:r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524000" y="1371600"/>
            <a:ext cx="6248400" cy="4953000"/>
            <a:chOff x="0" y="0"/>
            <a:chExt cx="574" cy="481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26602062"/>
                </p:ext>
              </p:extLst>
            </p:nvPr>
          </p:nvGraphicFramePr>
          <p:xfrm>
            <a:off x="0" y="0"/>
            <a:ext cx="574" cy="4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 Box 58"/>
            <p:cNvSpPr txBox="1">
              <a:spLocks noChangeArrowheads="1"/>
            </p:cNvSpPr>
            <p:nvPr/>
          </p:nvSpPr>
          <p:spPr bwMode="auto">
            <a:xfrm>
              <a:off x="281" y="189"/>
              <a:ext cx="26" cy="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MX</a:t>
              </a:r>
            </a:p>
          </p:txBody>
        </p:sp>
        <p:sp>
          <p:nvSpPr>
            <p:cNvPr id="9" name="Text Box 59"/>
            <p:cNvSpPr txBox="1">
              <a:spLocks noChangeArrowheads="1"/>
            </p:cNvSpPr>
            <p:nvPr/>
          </p:nvSpPr>
          <p:spPr bwMode="auto">
            <a:xfrm>
              <a:off x="221" y="197"/>
              <a:ext cx="25" cy="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US</a:t>
              </a:r>
            </a:p>
          </p:txBody>
        </p:sp>
        <p:sp>
          <p:nvSpPr>
            <p:cNvPr id="10" name="Text Box 67"/>
            <p:cNvSpPr txBox="1">
              <a:spLocks noChangeArrowheads="1"/>
            </p:cNvSpPr>
            <p:nvPr/>
          </p:nvSpPr>
          <p:spPr bwMode="auto">
            <a:xfrm>
              <a:off x="132" y="364"/>
              <a:ext cx="20" cy="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HU</a:t>
              </a:r>
            </a:p>
          </p:txBody>
        </p:sp>
        <p:sp>
          <p:nvSpPr>
            <p:cNvPr id="11" name="Text Box 70"/>
            <p:cNvSpPr txBox="1">
              <a:spLocks noChangeArrowheads="1"/>
            </p:cNvSpPr>
            <p:nvPr/>
          </p:nvSpPr>
          <p:spPr bwMode="auto">
            <a:xfrm>
              <a:off x="189" y="318"/>
              <a:ext cx="23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BR</a:t>
              </a:r>
            </a:p>
          </p:txBody>
        </p:sp>
        <p:sp>
          <p:nvSpPr>
            <p:cNvPr id="12" name="Text Box 76"/>
            <p:cNvSpPr txBox="1">
              <a:spLocks noChangeArrowheads="1"/>
            </p:cNvSpPr>
            <p:nvPr/>
          </p:nvSpPr>
          <p:spPr bwMode="auto">
            <a:xfrm>
              <a:off x="213" y="303"/>
              <a:ext cx="20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CR</a:t>
              </a:r>
            </a:p>
          </p:txBody>
        </p:sp>
        <p:sp>
          <p:nvSpPr>
            <p:cNvPr id="13" name="Text Box 78"/>
            <p:cNvSpPr txBox="1">
              <a:spLocks noChangeArrowheads="1"/>
            </p:cNvSpPr>
            <p:nvPr/>
          </p:nvSpPr>
          <p:spPr bwMode="auto">
            <a:xfrm>
              <a:off x="232" y="264"/>
              <a:ext cx="21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UY</a:t>
              </a:r>
            </a:p>
          </p:txBody>
        </p:sp>
        <p:sp>
          <p:nvSpPr>
            <p:cNvPr id="14" name="Text Box 85"/>
            <p:cNvSpPr txBox="1">
              <a:spLocks noChangeArrowheads="1"/>
            </p:cNvSpPr>
            <p:nvPr/>
          </p:nvSpPr>
          <p:spPr bwMode="auto">
            <a:xfrm>
              <a:off x="355" y="160"/>
              <a:ext cx="28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ID</a:t>
              </a:r>
            </a:p>
          </p:txBody>
        </p:sp>
        <p:sp>
          <p:nvSpPr>
            <p:cNvPr id="15" name="Line 86"/>
            <p:cNvSpPr>
              <a:spLocks noChangeShapeType="1"/>
            </p:cNvSpPr>
            <p:nvPr/>
          </p:nvSpPr>
          <p:spPr bwMode="auto">
            <a:xfrm flipV="1">
              <a:off x="137" y="131"/>
              <a:ext cx="176" cy="228"/>
            </a:xfrm>
            <a:prstGeom prst="line">
              <a:avLst/>
            </a:prstGeom>
            <a:noFill/>
            <a:ln w="22225">
              <a:solidFill>
                <a:srgbClr xmlns:mc="http://schemas.openxmlformats.org/markup-compatibility/2006" xmlns:a14="http://schemas.microsoft.com/office/drawing/2010/main" val="808080" mc:Ignorable="a14" a14:legacySpreadsheetColorIndex="2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91"/>
            <p:cNvSpPr txBox="1">
              <a:spLocks noChangeArrowheads="1"/>
            </p:cNvSpPr>
            <p:nvPr/>
          </p:nvSpPr>
          <p:spPr bwMode="auto">
            <a:xfrm>
              <a:off x="207" y="337"/>
              <a:ext cx="28" cy="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CN</a:t>
              </a:r>
            </a:p>
          </p:txBody>
        </p:sp>
        <p:sp>
          <p:nvSpPr>
            <p:cNvPr id="17" name="Text Box 92"/>
            <p:cNvSpPr txBox="1">
              <a:spLocks noChangeArrowheads="1"/>
            </p:cNvSpPr>
            <p:nvPr/>
          </p:nvSpPr>
          <p:spPr bwMode="auto">
            <a:xfrm>
              <a:off x="142" y="268"/>
              <a:ext cx="23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DE</a:t>
              </a:r>
            </a:p>
          </p:txBody>
        </p:sp>
        <p:sp>
          <p:nvSpPr>
            <p:cNvPr id="18" name="Text Box 95"/>
            <p:cNvSpPr txBox="1">
              <a:spLocks noChangeArrowheads="1"/>
            </p:cNvSpPr>
            <p:nvPr/>
          </p:nvSpPr>
          <p:spPr bwMode="auto">
            <a:xfrm>
              <a:off x="295" y="98"/>
              <a:ext cx="20" cy="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IN</a:t>
              </a:r>
            </a:p>
          </p:txBody>
        </p:sp>
        <p:sp>
          <p:nvSpPr>
            <p:cNvPr id="19" name="Text Box 96"/>
            <p:cNvSpPr txBox="1">
              <a:spLocks noChangeArrowheads="1"/>
            </p:cNvSpPr>
            <p:nvPr/>
          </p:nvSpPr>
          <p:spPr bwMode="auto">
            <a:xfrm>
              <a:off x="111" y="319"/>
              <a:ext cx="22" cy="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>
                  <a:solidFill>
                    <a:srgbClr val="000000"/>
                  </a:solidFill>
                  <a:latin typeface="Arial"/>
                  <a:cs typeface="Arial"/>
                </a:rPr>
                <a:t>SI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953000" y="1548713"/>
            <a:ext cx="2895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tradeoff:  transfers versus assets.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5800" y="3687977"/>
            <a:ext cx="1752600" cy="12778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Heaviest reliance on transfers is in Europe.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791200" y="2809690"/>
            <a:ext cx="1752600" cy="714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 relies heavily on assets.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1" idx="1"/>
          </p:cNvCxnSpPr>
          <p:nvPr/>
        </p:nvCxnSpPr>
        <p:spPr>
          <a:xfrm flipH="1">
            <a:off x="4343400" y="3167154"/>
            <a:ext cx="1447800" cy="35746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096000" y="4038600"/>
            <a:ext cx="2895600" cy="167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Latin America and East Asia are similar in their reliance on transfers, but public dominates in LA and private important in EA.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5" idx="1"/>
          </p:cNvCxnSpPr>
          <p:nvPr/>
        </p:nvCxnSpPr>
        <p:spPr>
          <a:xfrm flipH="1" flipV="1">
            <a:off x="4082143" y="4589505"/>
            <a:ext cx="2013857" cy="28729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28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Our economic systems are being tested by unprecedented changes in population age structure.</a:t>
            </a:r>
          </a:p>
          <a:p>
            <a:r>
              <a:rPr lang="en-US" sz="2800" dirty="0" smtClean="0"/>
              <a:t>Stakes are very large:  economic growth, generational equity, economic security for children and elderly, and sustainability of support systems.  </a:t>
            </a:r>
          </a:p>
          <a:p>
            <a:r>
              <a:rPr lang="en-US" sz="2800" dirty="0" smtClean="0"/>
              <a:t>Complex systems are involved:  governments, labor markets, families, financial markets, and health care systems. </a:t>
            </a:r>
          </a:p>
          <a:p>
            <a:r>
              <a:rPr lang="en-US" sz="2800" dirty="0" smtClean="0"/>
              <a:t>Essential that policy be informed by the best possible data linking population and the </a:t>
            </a:r>
            <a:r>
              <a:rPr lang="en-US" sz="2800" dirty="0" err="1" smtClean="0"/>
              <a:t>macroeconomy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Lee and Mason    April 11,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WINWORD_Laptop\NTA\BookPlans\MarketingPlans\Lee Pop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2995633" cy="451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213360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Reflects the efforts of 50 researchers around the world who are on NTA country teams or who have assisted and trained country teams.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Seven years to complete.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Available from Edward Elgar in hard or paper cover.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Free download courtesy of IDRC.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Links on www.ntaccounts.org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After more than a hundred articles by project members, the first book from the project is out.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Lee and Mason    April 11,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781800" cy="524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Geographic coverage of NTA and current members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Lee and Mason    April 11, 2013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822664"/>
              </p:ext>
            </p:extLst>
          </p:nvPr>
        </p:nvGraphicFramePr>
        <p:xfrm>
          <a:off x="1447800" y="1676400"/>
          <a:ext cx="60960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290525">
                <a:tc gridSpan="4">
                  <a:txBody>
                    <a:bodyPr/>
                    <a:lstStyle/>
                    <a:p>
                      <a:r>
                        <a:rPr lang="en-US" sz="1600" dirty="0" smtClean="0"/>
                        <a:t>NTA Members 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456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Asia-Pacific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Americas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Europe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Africa</a:t>
                      </a:r>
                      <a:endParaRPr lang="en-US" sz="1600" b="1" dirty="0"/>
                    </a:p>
                  </a:txBody>
                  <a:tcPr/>
                </a:tc>
              </a:tr>
              <a:tr h="294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Australia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Argentina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Austria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Egypt*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Cambodia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Brazil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Finland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Ethiopia*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China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Canada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France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Kenya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Chile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Germany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Mozambique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Indonesia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Colombia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Hungary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Nigeria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Japan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Costa Rica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Italy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Senegal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Philippines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 Salvador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Poland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South</a:t>
                      </a:r>
                      <a:r>
                        <a:rPr lang="en-US" sz="1600" baseline="0" dirty="0" smtClean="0"/>
                        <a:t> Africa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South Korea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Jamaica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Slovenia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Taiwan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Mexico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Spain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Thailand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Peru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Sweden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5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Vietnam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United States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Turkey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45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Uruguay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United Kingdom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*Pending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35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continuing effort has been supported by many funders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National Institute on Aging (NIA)</a:t>
            </a:r>
          </a:p>
          <a:p>
            <a:r>
              <a:rPr lang="en-US" dirty="0" smtClean="0"/>
              <a:t>Bill and Melinda Gates Foundation</a:t>
            </a:r>
          </a:p>
          <a:p>
            <a:r>
              <a:rPr lang="en-US" dirty="0" smtClean="0"/>
              <a:t>International Development Research Center (IDRC), Canada</a:t>
            </a:r>
          </a:p>
          <a:p>
            <a:r>
              <a:rPr lang="en-US" dirty="0" smtClean="0"/>
              <a:t>UN Fund for Population Activities (UNFPA)</a:t>
            </a:r>
          </a:p>
          <a:p>
            <a:r>
              <a:rPr lang="en-US" dirty="0" smtClean="0"/>
              <a:t>UN Population Division</a:t>
            </a:r>
          </a:p>
          <a:p>
            <a:r>
              <a:rPr lang="en-US" dirty="0" smtClean="0"/>
              <a:t>East-West Center, Hawaii</a:t>
            </a:r>
          </a:p>
          <a:p>
            <a:r>
              <a:rPr lang="en-US" dirty="0" smtClean="0"/>
              <a:t>Center for the Economics and Demography of Aging, UC Berkeley</a:t>
            </a:r>
          </a:p>
          <a:p>
            <a:r>
              <a:rPr lang="en-US" dirty="0"/>
              <a:t>Japan: MEXT.ACADEMIC FRONTIER</a:t>
            </a:r>
          </a:p>
          <a:p>
            <a:r>
              <a:rPr lang="en-US" dirty="0"/>
              <a:t>MacArthur Foundation</a:t>
            </a:r>
          </a:p>
          <a:p>
            <a:r>
              <a:rPr lang="en-US" dirty="0" smtClean="0"/>
              <a:t>European Union</a:t>
            </a:r>
          </a:p>
          <a:p>
            <a:r>
              <a:rPr lang="en-US" dirty="0" smtClean="0"/>
              <a:t>In-country support from governments and other funders in many countries.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Lee and Mason    April 11,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Transfer Accounts (NTA)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Describes the age patterns of economic activity and the economic relations between the generations. </a:t>
            </a:r>
          </a:p>
          <a:p>
            <a:r>
              <a:rPr lang="en-US" sz="2800" dirty="0" smtClean="0"/>
              <a:t>Quantifies how each age groups acquires and uses economic resources.</a:t>
            </a:r>
          </a:p>
          <a:p>
            <a:r>
              <a:rPr lang="en-US" sz="2800" dirty="0" smtClean="0"/>
              <a:t>Constructed using existing data (population estimates, surveys, administrative records, macroeconomic data).  </a:t>
            </a:r>
          </a:p>
          <a:p>
            <a:r>
              <a:rPr lang="en-US" sz="2800" dirty="0" smtClean="0"/>
              <a:t>Consistent with UN System of National Accounts.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Lee and Mason    April 11,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illustrative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of children in high fertility countries and the implications for human capital spending.</a:t>
            </a:r>
          </a:p>
          <a:p>
            <a:r>
              <a:rPr lang="en-US" dirty="0" smtClean="0"/>
              <a:t>Funding old-age needs: relying on labor income, transfers, and assets.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Lee and Mason    April 11,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1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Children are a heavy economic burden in many developing countries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High fertility in developing countries has led to very young populations. </a:t>
            </a:r>
          </a:p>
          <a:p>
            <a:r>
              <a:rPr lang="en-US" sz="2800" dirty="0" smtClean="0"/>
              <a:t>A large portion of what adults are producing is going to meet the material needs of their children.  </a:t>
            </a:r>
          </a:p>
          <a:p>
            <a:r>
              <a:rPr lang="en-US" sz="2800" dirty="0" smtClean="0"/>
              <a:t>Most is going to meet basic needs like food, clothing, and housing.</a:t>
            </a:r>
          </a:p>
          <a:p>
            <a:r>
              <a:rPr lang="en-US" sz="2800" dirty="0" smtClean="0"/>
              <a:t>Little remains for health and education for children.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Lee and Mason    April 11,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8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lifecycle flows for Nigeria, per capita values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Lee and Mason    April 11, 2013</a:t>
            </a:r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163465"/>
              </p:ext>
            </p:extLst>
          </p:nvPr>
        </p:nvGraphicFramePr>
        <p:xfrm>
          <a:off x="1066800" y="1447800"/>
          <a:ext cx="7162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60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flows, Nigeria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Lee and Mason    April 11, 2013</a:t>
            </a:r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0243"/>
              </p:ext>
            </p:extLst>
          </p:nvPr>
        </p:nvGraphicFramePr>
        <p:xfrm>
          <a:off x="685800" y="914400"/>
          <a:ext cx="7924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4400" y="1306032"/>
            <a:ext cx="2895600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Net cost of children (&lt;25) is 87% of the total labor income of adults 25+.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 rot="506159">
            <a:off x="1974513" y="1639903"/>
            <a:ext cx="1842550" cy="3651864"/>
          </a:xfrm>
          <a:prstGeom prst="ellipse">
            <a:avLst/>
          </a:prstGeom>
          <a:solidFill>
            <a:schemeClr val="accent2">
              <a:alpha val="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65818" y="3046735"/>
            <a:ext cx="1524000" cy="8382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 cost of elderly is very small.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6934200" y="3884935"/>
            <a:ext cx="893618" cy="915665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124200" y="1767697"/>
            <a:ext cx="1600200" cy="1508903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9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NTA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NTATheme1</Template>
  <TotalTime>1885</TotalTime>
  <Words>910</Words>
  <Application>Microsoft Office PowerPoint</Application>
  <PresentationFormat>On-screen Show (4:3)</PresentationFormat>
  <Paragraphs>189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NTATheme1</vt:lpstr>
      <vt:lpstr>Population Aging and the Generational Economy:  A Global Perspective</vt:lpstr>
      <vt:lpstr>After more than a hundred articles by project members, the first book from the project is out.</vt:lpstr>
      <vt:lpstr>Geographic coverage of NTA and current members</vt:lpstr>
      <vt:lpstr>This continuing effort has been supported by many funders</vt:lpstr>
      <vt:lpstr>National Transfer Accounts (NTA)</vt:lpstr>
      <vt:lpstr>Two illustrative examples</vt:lpstr>
      <vt:lpstr>Children are a heavy economic burden in many developing countries</vt:lpstr>
      <vt:lpstr>Economic lifecycle flows for Nigeria, per capita values</vt:lpstr>
      <vt:lpstr>Aggregate flows, Nigeria</vt:lpstr>
      <vt:lpstr>Human Capital Spending, Nigeria</vt:lpstr>
      <vt:lpstr>Fertility/human capital tradeoff</vt:lpstr>
      <vt:lpstr>In countries with lower fertility . . .</vt:lpstr>
      <vt:lpstr>The US Economic Lifecycle,  Aggregate Flows (2003)</vt:lpstr>
      <vt:lpstr>US Economic Lifecycle, 65+</vt:lpstr>
      <vt:lpstr>Old-age Funding System, US</vt:lpstr>
      <vt:lpstr>Old-age Funding System, US</vt:lpstr>
      <vt:lpstr>Old-age Support System NTA Countries</vt:lpstr>
      <vt:lpstr>Concluding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launch</dc:title>
  <dc:creator>Andy</dc:creator>
  <cp:lastModifiedBy>Andy</cp:lastModifiedBy>
  <cp:revision>17</cp:revision>
  <dcterms:created xsi:type="dcterms:W3CDTF">2011-09-11T03:04:29Z</dcterms:created>
  <dcterms:modified xsi:type="dcterms:W3CDTF">2013-04-09T20:00:17Z</dcterms:modified>
</cp:coreProperties>
</file>